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3"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009" autoAdjust="0"/>
  </p:normalViewPr>
  <p:slideViewPr>
    <p:cSldViewPr snapToGrid="0">
      <p:cViewPr varScale="1">
        <p:scale>
          <a:sx n="64" d="100"/>
          <a:sy n="64" d="100"/>
        </p:scale>
        <p:origin x="9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F87584-12A1-4688-A034-B5EB7DD7AFED}" type="datetimeFigureOut">
              <a:rPr lang="en-US" smtClean="0"/>
              <a:t>1/30/2021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6E9A6B-20A7-4637-8E92-48C35683506D}" type="slidenum">
              <a:rPr lang="en-US" smtClean="0"/>
              <a:t>‹#›</a:t>
            </a:fld>
            <a:endParaRPr lang="en-US"/>
          </a:p>
        </p:txBody>
      </p:sp>
    </p:spTree>
    <p:extLst>
      <p:ext uri="{BB962C8B-B14F-4D97-AF65-F5344CB8AC3E}">
        <p14:creationId xmlns:p14="http://schemas.microsoft.com/office/powerpoint/2010/main" val="3475290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Bupa Insurance offers excellent policies to most of employed staff. Health insurance covers the treatment and address of emergency services, injuries, sicknesses incurred by the insured. Many Saudi employers provide medical cover to permanent staff. The premiums paid arise from salaries of the workers who have been insured against accidents, injuries, and other sicknesses. Over 65% of individuals below 65 years have medical care cover.  Bupa Saudi occupies a significant share in the health care insurance sector. Its competitive advantage is derived from affordable services which are differentiated to accommodate various populations. The government subsidizes the cost of treatment via the publicly funded health insurance (</a:t>
            </a:r>
            <a:r>
              <a:rPr lang="en-US" sz="1800" b="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Alsaqa’aby</a:t>
            </a:r>
            <a:r>
              <a:rPr lang="en-US" sz="18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&amp; Ibrahim, 2019).  Bupa is the most sought-after healthcare cover provider in Saudi. It is a multinational service provider with convenient and cutting-edge health insurance services that have gained traction in the entire Saudi Arabia. It is currently among the top performers in health insurance in the country.</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A6E9A6B-20A7-4637-8E92-48C35683506D}" type="slidenum">
              <a:rPr lang="en-US" smtClean="0"/>
              <a:t>2</a:t>
            </a:fld>
            <a:endParaRPr lang="en-US"/>
          </a:p>
        </p:txBody>
      </p:sp>
    </p:spTree>
    <p:extLst>
      <p:ext uri="{BB962C8B-B14F-4D97-AF65-F5344CB8AC3E}">
        <p14:creationId xmlns:p14="http://schemas.microsoft.com/office/powerpoint/2010/main" val="773943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Bupa Arabia boasts of the largest medical insurance provider in the country. The company is situated at the largest hospitals in the Kingdom, ready and equipped to assist their clients. The company provides medical covers for its clients in both public and private hospitals throughout the country. There is a wide variety of healthcare facilities that offer the best value for money and flexibility in the limits of benefits and medical care provider link levels.  There are no delays in the processing of reimbursement claims for the company’s clients as most of its services are automated, including the payment means. The insured can easily access to cancer drugs and treatment at all stages of the sickness. This is a good move in the current dispensation when cancer has taken its full toll on many populations in the world including the Arabian Kingdom.  The company provides a 24-hour Healthline access of medical advice to members.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1A6E9A6B-20A7-4637-8E92-48C35683506D}" type="slidenum">
              <a:rPr lang="en-US" smtClean="0"/>
              <a:t>3</a:t>
            </a:fld>
            <a:endParaRPr lang="en-US"/>
          </a:p>
        </p:txBody>
      </p:sp>
    </p:spTree>
    <p:extLst>
      <p:ext uri="{BB962C8B-B14F-4D97-AF65-F5344CB8AC3E}">
        <p14:creationId xmlns:p14="http://schemas.microsoft.com/office/powerpoint/2010/main" val="2965501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majority of Saudi employees utilize family and individual health covers from their employers who have entered into contracts with providers such as Bupa. Covers are provided against severe sicknesses, injuries, maternity among others. Saudi’s medical care access charges are high, but with employment-based covers, the cost becomes free.  Again, for the employed, they can access any covered medication at any time of the day from various hospitals distributed throughout the Kingdom. Although Bupa covers are found in both public and private hospitals, it is the responsibility of the employee to access medical care from any hospitals that are nearby. Again, they are provided with forms to fill regarding the specific covers they require based on what the employer is offering.  Health covers cushions families of employees from unexpected financial loss due to treatment of injuries and sicknesses, which are expensive to manage using personal cash. Bupa Healthcare covers all costs of medication as per the employers’ specifications.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A6E9A6B-20A7-4637-8E92-48C35683506D}" type="slidenum">
              <a:rPr lang="en-US" smtClean="0"/>
              <a:t>4</a:t>
            </a:fld>
            <a:endParaRPr lang="en-US"/>
          </a:p>
        </p:txBody>
      </p:sp>
    </p:spTree>
    <p:extLst>
      <p:ext uri="{BB962C8B-B14F-4D97-AF65-F5344CB8AC3E}">
        <p14:creationId xmlns:p14="http://schemas.microsoft.com/office/powerpoint/2010/main" val="1104147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There are various methods of paying for medical care. However, two common ones are usually utilized by Bupa. Employers provide insurance coverage and direct payment by an individual to access the service (NAUSHAD et al., 2020). The first method ensures that the entire family is covered against any injury or sickness from the covered perils. The only requirement in this approach is the monthly payment of premiums. The source of the premiums could be from the insured or from the employer who remits a certain amount to the insurer on a monthly basis.  In the event of an injury, sickness or emergency, a person and their family are treated free of charge as they utilize the premiums paid. Whenever a patient visits the hospital, an assessment of any condition or disease is imperative to determine the specific amount of money payable. In certain circumstances, the doctor will listen to a patient and recommend that they be patient for any perceived sickness’s symptoms to present themselves.</a:t>
            </a:r>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1A6E9A6B-20A7-4637-8E92-48C35683506D}" type="slidenum">
              <a:rPr lang="en-US" smtClean="0"/>
              <a:t>5</a:t>
            </a:fld>
            <a:endParaRPr lang="en-US"/>
          </a:p>
        </p:txBody>
      </p:sp>
    </p:spTree>
    <p:extLst>
      <p:ext uri="{BB962C8B-B14F-4D97-AF65-F5344CB8AC3E}">
        <p14:creationId xmlns:p14="http://schemas.microsoft.com/office/powerpoint/2010/main" val="1388610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Conventionally, there have been three payment methods that still exist, although there are other emerging ones.  The traditional payment means include Fee for the provided service (FFS), Bundled payment, and Capitation (</a:t>
            </a:r>
            <a:r>
              <a:rPr lang="en-US" sz="1800" dirty="0">
                <a:effectLst/>
                <a:latin typeface="Calibri" panose="020F0502020204030204" pitchFamily="34" charset="0"/>
                <a:ea typeface="Calibri" panose="020F0502020204030204" pitchFamily="34" charset="0"/>
                <a:cs typeface="Times New Roman" panose="02020603050405020304" pitchFamily="18" charset="0"/>
              </a:rPr>
              <a:t>Kumara &amp;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Samaratunge</a:t>
            </a:r>
            <a:r>
              <a:rPr lang="en-US" sz="1800" dirty="0">
                <a:effectLst/>
                <a:latin typeface="Calibri" panose="020F0502020204030204" pitchFamily="34" charset="0"/>
                <a:ea typeface="Calibri" panose="020F0502020204030204" pitchFamily="34" charset="0"/>
                <a:cs typeface="Times New Roman" panose="02020603050405020304" pitchFamily="18" charset="0"/>
              </a:rPr>
              <a:t>, 2019)</a:t>
            </a: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FFS means that the doctors are paid for any specific service offered. It is a volume- based form of approach where the healthcare providers seek to maximize their revenues from their potential clients through encouraging maximum consumption of their services. On the other hand, Capitation refers to a scenario whereby the healthcare provider(Bupa) provides health cover for a particular group of people at a certain fee. For instance, the company can decide to accept 100 SAR per month from a group of 200 individuals. This payment is notwithstanding the kind of sickness the member’s contract. </a:t>
            </a:r>
            <a:r>
              <a:rPr lang="en-US" sz="18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Bundled payments are also referred to as episode-based means of payment. Payments under these criteria are offered based on the specific episodes as defined by medical care practitioners</a:t>
            </a: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1A6E9A6B-20A7-4637-8E92-48C35683506D}" type="slidenum">
              <a:rPr lang="en-US" smtClean="0"/>
              <a:t>6</a:t>
            </a:fld>
            <a:endParaRPr lang="en-US"/>
          </a:p>
        </p:txBody>
      </p:sp>
    </p:spTree>
    <p:extLst>
      <p:ext uri="{BB962C8B-B14F-4D97-AF65-F5344CB8AC3E}">
        <p14:creationId xmlns:p14="http://schemas.microsoft.com/office/powerpoint/2010/main" val="609433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There are various healthcare insurance carriers in Saudi like Buba co, CIGNA,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Asas</a:t>
            </a:r>
            <a:r>
              <a:rPr lang="en-US" sz="1800" dirty="0">
                <a:effectLst/>
                <a:latin typeface="Calibri" panose="020F0502020204030204" pitchFamily="34" charset="0"/>
                <a:ea typeface="Calibri" panose="020F0502020204030204" pitchFamily="34" charset="0"/>
                <a:cs typeface="Times New Roman" panose="02020603050405020304" pitchFamily="18" charset="0"/>
              </a:rPr>
              <a:t> Healthcare, Tawuniya, and Ahad.  All these provide health insurance to their patients. However, the Bupa cover is the most preferred due to the following reasons. Firstly, it facilitates competent in-house medical advice for the various healthcare services for the provider internationally. The company offers chronic diseases cover. This policy does not change in Bupa, provided the recipients have the IHHP cover. Thus, they can get a chronic, hereditary or congenital diagnosis. There is a faster and direct payment to hospitals (Hassounah et al., 2020). Bupa first confirms to the hospitals about the coverage of the patient’s disease, after which they respond promptly. Bupa offers 24/7 medical service for medical evacuations and services to the eligible. It also prides in multi-lingual emergency /customer service in over 20 foreign languages. This means many Saudi residents who speak foreign languages are also covered</a:t>
            </a:r>
            <a:endParaRPr lang="en-US" dirty="0"/>
          </a:p>
        </p:txBody>
      </p:sp>
      <p:sp>
        <p:nvSpPr>
          <p:cNvPr id="4" name="Slide Number Placeholder 3"/>
          <p:cNvSpPr>
            <a:spLocks noGrp="1"/>
          </p:cNvSpPr>
          <p:nvPr>
            <p:ph type="sldNum" sz="quarter" idx="5"/>
          </p:nvPr>
        </p:nvSpPr>
        <p:spPr/>
        <p:txBody>
          <a:bodyPr/>
          <a:lstStyle/>
          <a:p>
            <a:fld id="{1A6E9A6B-20A7-4637-8E92-48C35683506D}" type="slidenum">
              <a:rPr lang="en-US" smtClean="0"/>
              <a:t>7</a:t>
            </a:fld>
            <a:endParaRPr lang="en-US"/>
          </a:p>
        </p:txBody>
      </p:sp>
    </p:spTree>
    <p:extLst>
      <p:ext uri="{BB962C8B-B14F-4D97-AF65-F5344CB8AC3E}">
        <p14:creationId xmlns:p14="http://schemas.microsoft.com/office/powerpoint/2010/main" val="222896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Provided the insured continuously make claims, Bupa’s medical cover does not change but covers in the entire lifetime of the insured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Alsaqa’aby</a:t>
            </a:r>
            <a:r>
              <a:rPr lang="en-US" sz="1800" dirty="0">
                <a:effectLst/>
                <a:latin typeface="Calibri" panose="020F0502020204030204" pitchFamily="34" charset="0"/>
                <a:ea typeface="Calibri" panose="020F0502020204030204" pitchFamily="34" charset="0"/>
                <a:cs typeface="Times New Roman" panose="02020603050405020304" pitchFamily="18" charset="0"/>
              </a:rPr>
              <a:t> &amp; Ibrahim, 2019). Lifetime insurance is guaranteed, albeit subject to nationality or residency changes. The applicants for extra covers that require medical repatriations evacuations are also considered whenever local treatments cannot suffice.  For instance, a person can be referred to go for kidney transplant to China. Bupa can adequately cover for the medical expenses for the insured. Bupa offers health cover at birth irrespective of the child’s conditions of health. However, children from surrogate mothers, adopted or those born from fertility treated families are excluded. Bupa covers all sporting activities, including athletes, football, netball, volleyball, and rugby. Most of the employees can access Bupa cover in overseas hospitals covered by the group. For example, a patient may need kidney transplant in a foreign hospital in Dubai. Since Bupa is a multinational, it can repatriate the patient to the specific facility abroad.</a:t>
            </a:r>
            <a:endParaRPr lang="en-US" dirty="0"/>
          </a:p>
        </p:txBody>
      </p:sp>
      <p:sp>
        <p:nvSpPr>
          <p:cNvPr id="4" name="Slide Number Placeholder 3"/>
          <p:cNvSpPr>
            <a:spLocks noGrp="1"/>
          </p:cNvSpPr>
          <p:nvPr>
            <p:ph type="sldNum" sz="quarter" idx="5"/>
          </p:nvPr>
        </p:nvSpPr>
        <p:spPr/>
        <p:txBody>
          <a:bodyPr/>
          <a:lstStyle/>
          <a:p>
            <a:fld id="{1A6E9A6B-20A7-4637-8E92-48C35683506D}" type="slidenum">
              <a:rPr lang="en-US" smtClean="0"/>
              <a:t>8</a:t>
            </a:fld>
            <a:endParaRPr lang="en-US"/>
          </a:p>
        </p:txBody>
      </p:sp>
    </p:spTree>
    <p:extLst>
      <p:ext uri="{BB962C8B-B14F-4D97-AF65-F5344CB8AC3E}">
        <p14:creationId xmlns:p14="http://schemas.microsoft.com/office/powerpoint/2010/main" val="1071449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Sicknesses are the leading cause of unhappy lives among many employees. Health covers bring joy to families (Al-Hanawi et al., 2018). Choosing to provide healthcare covers to employees reduces the overhead costs for a company because the workers can opt for low salaries when they realize they are covered medically. Family-based or individual covers are expensive to pay especially when several members of the family get injured or fall sick. Employment-related medical covers are also important because of tax benefits. Organizations offering medical cover benefits can at times categorize the premiums paid to health insurance for employees as deductible expenses, which reduces their corporate taxes. Due to economies of scale, medical covers for a group of workers are cheaper than that of individuals. Again, there is increased morale and productivity among the employees, which also escalates the profits.  When employees are motivated , they tend to increase the image of the company thus boosting its competitive advantage </a:t>
            </a:r>
          </a:p>
          <a:p>
            <a:endParaRPr lang="en-US" dirty="0"/>
          </a:p>
        </p:txBody>
      </p:sp>
      <p:sp>
        <p:nvSpPr>
          <p:cNvPr id="4" name="Slide Number Placeholder 3"/>
          <p:cNvSpPr>
            <a:spLocks noGrp="1"/>
          </p:cNvSpPr>
          <p:nvPr>
            <p:ph type="sldNum" sz="quarter" idx="5"/>
          </p:nvPr>
        </p:nvSpPr>
        <p:spPr/>
        <p:txBody>
          <a:bodyPr/>
          <a:lstStyle/>
          <a:p>
            <a:fld id="{1A6E9A6B-20A7-4637-8E92-48C35683506D}" type="slidenum">
              <a:rPr lang="en-US" smtClean="0"/>
              <a:t>9</a:t>
            </a:fld>
            <a:endParaRPr lang="en-US"/>
          </a:p>
        </p:txBody>
      </p:sp>
    </p:spTree>
    <p:extLst>
      <p:ext uri="{BB962C8B-B14F-4D97-AF65-F5344CB8AC3E}">
        <p14:creationId xmlns:p14="http://schemas.microsoft.com/office/powerpoint/2010/main" val="1664030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Many healthcare policies are similar to the ones in other companies in other countries. However, Bupa differs in various ways as it offers both outpatient and inpatient facilities. It also covers both families and individuals.  The Saudi Arabia health overs has also gone digital, a move that has facilitated easy access to medical services at the press of a phone button. Most of the citizens in the country are </a:t>
            </a: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also tecno-savvy </a:t>
            </a: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and use smart phones which can easily access internet. It is not many countries that have such kind of technology (Al Mustanyir, 2019) . Bupa has leveraged on technology to enhance its medical care portfolio.  The payment mechanisms have also been automated through credit cards, internet banking and other instant money transfers, which have made it easier to pay for health care anywhere any time hence saving lives. The proliferated payment mechanisms are a big milestone for the company in its bid to ensure smooth running of its business in Saudi Arabia.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A6E9A6B-20A7-4637-8E92-48C35683506D}" type="slidenum">
              <a:rPr lang="en-US" smtClean="0"/>
              <a:t>10</a:t>
            </a:fld>
            <a:endParaRPr lang="en-US"/>
          </a:p>
        </p:txBody>
      </p:sp>
    </p:spTree>
    <p:extLst>
      <p:ext uri="{BB962C8B-B14F-4D97-AF65-F5344CB8AC3E}">
        <p14:creationId xmlns:p14="http://schemas.microsoft.com/office/powerpoint/2010/main" val="3492602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6B55AEC-17EE-4E84-A28F-BE84907BAE56}"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1220462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B55AEC-17EE-4E84-A28F-BE84907BAE56}"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1392546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B55AEC-17EE-4E84-A28F-BE84907BAE56}"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1257210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6B55AEC-17EE-4E84-A28F-BE84907BAE56}" type="datetimeFigureOut">
              <a:rPr lang="en-US" smtClean="0"/>
              <a:t>1/30/2021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2855860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6B55AEC-17EE-4E84-A28F-BE84907BAE56}" type="datetimeFigureOut">
              <a:rPr lang="en-US" smtClean="0"/>
              <a:t>1/30/2021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1187128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6B55AEC-17EE-4E84-A28F-BE84907BAE56}" type="datetimeFigureOut">
              <a:rPr lang="en-US" smtClean="0"/>
              <a:t>1/30/2021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2121301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B55AEC-17EE-4E84-A28F-BE84907BAE56}" type="datetimeFigureOut">
              <a:rPr lang="en-US" smtClean="0"/>
              <a:t>1/30/2021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167610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6B55AEC-17EE-4E84-A28F-BE84907BAE56}" type="datetimeFigureOut">
              <a:rPr lang="en-US" smtClean="0"/>
              <a:t>1/30/2021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3023284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B55AEC-17EE-4E84-A28F-BE84907BAE56}" type="datetimeFigureOut">
              <a:rPr lang="en-US" smtClean="0"/>
              <a:t>1/30/2021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856260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B55AEC-17EE-4E84-A28F-BE84907BAE56}"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1026108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B55AEC-17EE-4E84-A28F-BE84907BAE56}"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2792B-83CE-4922-B98D-591DEA14427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14344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B55AEC-17EE-4E84-A28F-BE84907BAE56}"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15033066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B55AEC-17EE-4E84-A28F-BE84907BAE56}"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2792B-83CE-4922-B98D-591DEA14427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339108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B55AEC-17EE-4E84-A28F-BE84907BAE56}"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1233695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B55AEC-17EE-4E84-A28F-BE84907BAE56}"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3037296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B55AEC-17EE-4E84-A28F-BE84907BAE56}"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2792B-83CE-4922-B98D-591DEA144274}" type="slidenum">
              <a:rPr lang="en-US" smtClean="0"/>
              <a:t>‹#›</a:t>
            </a:fld>
            <a:endParaRPr lang="en-US"/>
          </a:p>
        </p:txBody>
      </p:sp>
    </p:spTree>
    <p:extLst>
      <p:ext uri="{BB962C8B-B14F-4D97-AF65-F5344CB8AC3E}">
        <p14:creationId xmlns:p14="http://schemas.microsoft.com/office/powerpoint/2010/main" val="3749072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6B55AEC-17EE-4E84-A28F-BE84907BAE56}" type="datetimeFigureOut">
              <a:rPr lang="en-US" smtClean="0"/>
              <a:t>1/30/2021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FD2792B-83CE-4922-B98D-591DEA144274}" type="slidenum">
              <a:rPr lang="en-US" smtClean="0"/>
              <a:t>‹#›</a:t>
            </a:fld>
            <a:endParaRPr lang="en-US"/>
          </a:p>
        </p:txBody>
      </p:sp>
    </p:spTree>
    <p:extLst>
      <p:ext uri="{BB962C8B-B14F-4D97-AF65-F5344CB8AC3E}">
        <p14:creationId xmlns:p14="http://schemas.microsoft.com/office/powerpoint/2010/main" val="1348200909"/>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2F8786-45B4-4377-8470-9E8F17010A91}"/>
              </a:ext>
            </a:extLst>
          </p:cNvPr>
          <p:cNvSpPr>
            <a:spLocks noGrp="1"/>
          </p:cNvSpPr>
          <p:nvPr>
            <p:ph type="ctrTitle"/>
          </p:nvPr>
        </p:nvSpPr>
        <p:spPr>
          <a:xfrm>
            <a:off x="1366390" y="1039968"/>
            <a:ext cx="7766936" cy="1646302"/>
          </a:xfrm>
        </p:spPr>
        <p:txBody>
          <a:bodyPr/>
          <a:lstStyle/>
          <a:p>
            <a:r>
              <a:rPr lang="en-US" dirty="0"/>
              <a:t>Bupa Healthcare Cover</a:t>
            </a:r>
          </a:p>
        </p:txBody>
      </p:sp>
      <p:sp>
        <p:nvSpPr>
          <p:cNvPr id="3" name="Subtitle 2">
            <a:extLst>
              <a:ext uri="{FF2B5EF4-FFF2-40B4-BE49-F238E27FC236}">
                <a16:creationId xmlns:a16="http://schemas.microsoft.com/office/drawing/2014/main" xmlns="" id="{215E83A1-F2DC-4138-9669-D844DE718D7B}"/>
              </a:ext>
            </a:extLst>
          </p:cNvPr>
          <p:cNvSpPr>
            <a:spLocks noGrp="1"/>
          </p:cNvSpPr>
          <p:nvPr>
            <p:ph type="subTitle" idx="1"/>
          </p:nvPr>
        </p:nvSpPr>
        <p:spPr>
          <a:xfrm>
            <a:off x="1605541" y="3074832"/>
            <a:ext cx="7766936" cy="1096899"/>
          </a:xfrm>
        </p:spPr>
        <p:txBody>
          <a:bodyPr/>
          <a:lstStyle/>
          <a:p>
            <a:pPr algn="ctr"/>
            <a:r>
              <a:rPr lang="en-US" dirty="0"/>
              <a:t>Student Name</a:t>
            </a:r>
          </a:p>
          <a:p>
            <a:pPr algn="ctr"/>
            <a:r>
              <a:rPr lang="en-US" dirty="0"/>
              <a:t>Institutional Affiliation</a:t>
            </a:r>
          </a:p>
        </p:txBody>
      </p:sp>
    </p:spTree>
    <p:extLst>
      <p:ext uri="{BB962C8B-B14F-4D97-AF65-F5344CB8AC3E}">
        <p14:creationId xmlns:p14="http://schemas.microsoft.com/office/powerpoint/2010/main" val="3325487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56A4DD-72C9-4503-AC92-1D58CB25A083}"/>
              </a:ext>
            </a:extLst>
          </p:cNvPr>
          <p:cNvSpPr>
            <a:spLocks noGrp="1"/>
          </p:cNvSpPr>
          <p:nvPr>
            <p:ph type="title"/>
          </p:nvPr>
        </p:nvSpPr>
        <p:spPr/>
        <p:txBody>
          <a:bodyPr/>
          <a:lstStyle/>
          <a:p>
            <a:pPr algn="ctr"/>
            <a:r>
              <a:rPr lang="en-US" b="1" dirty="0"/>
              <a:t>Introduction</a:t>
            </a:r>
          </a:p>
        </p:txBody>
      </p:sp>
      <p:sp>
        <p:nvSpPr>
          <p:cNvPr id="3" name="Content Placeholder 2">
            <a:extLst>
              <a:ext uri="{FF2B5EF4-FFF2-40B4-BE49-F238E27FC236}">
                <a16:creationId xmlns:a16="http://schemas.microsoft.com/office/drawing/2014/main" xmlns="" id="{2F391A62-BF8C-44C1-B819-BBDAB39250BD}"/>
              </a:ext>
            </a:extLst>
          </p:cNvPr>
          <p:cNvSpPr>
            <a:spLocks noGrp="1"/>
          </p:cNvSpPr>
          <p:nvPr>
            <p:ph idx="1"/>
          </p:nvPr>
        </p:nvSpPr>
        <p:spPr/>
        <p:txBody>
          <a:bodyPr>
            <a:normAutofit/>
          </a:bodyPr>
          <a:lstStyle/>
          <a:p>
            <a:pPr>
              <a:buFont typeface="Wingdings" panose="05000000000000000000" pitchFamily="2" charset="2"/>
              <a:buChar char="Ø"/>
            </a:pPr>
            <a:r>
              <a:rPr lang="en-US" dirty="0">
                <a:latin typeface="+mj-lt"/>
                <a:ea typeface="Tahoma" panose="020B0604030504040204" pitchFamily="34" charset="0"/>
                <a:cs typeface="Tahoma" panose="020B0604030504040204" pitchFamily="34" charset="0"/>
              </a:rPr>
              <a:t>Health insurance covers the treatment and address of emergency services, injuries, sicknesses incurred by the insured.</a:t>
            </a:r>
          </a:p>
          <a:p>
            <a:pPr>
              <a:buFont typeface="Wingdings" panose="05000000000000000000" pitchFamily="2" charset="2"/>
              <a:buChar char="Ø"/>
            </a:pPr>
            <a:r>
              <a:rPr lang="en-US" dirty="0">
                <a:latin typeface="+mj-lt"/>
                <a:ea typeface="Tahoma" panose="020B0604030504040204" pitchFamily="34" charset="0"/>
                <a:cs typeface="Tahoma" panose="020B0604030504040204" pitchFamily="34" charset="0"/>
              </a:rPr>
              <a:t>Many Saudi employers provide medical cover to permanent staff.</a:t>
            </a:r>
          </a:p>
          <a:p>
            <a:pPr>
              <a:buFont typeface="Wingdings" panose="05000000000000000000" pitchFamily="2" charset="2"/>
              <a:buChar char="Ø"/>
            </a:pPr>
            <a:r>
              <a:rPr lang="en-US" dirty="0">
                <a:latin typeface="+mj-lt"/>
                <a:ea typeface="Tahoma" panose="020B0604030504040204" pitchFamily="34" charset="0"/>
                <a:cs typeface="Tahoma" panose="020B0604030504040204" pitchFamily="34" charset="0"/>
              </a:rPr>
              <a:t>Premiums arise from salaries</a:t>
            </a:r>
          </a:p>
          <a:p>
            <a:pPr>
              <a:buFont typeface="Wingdings" panose="05000000000000000000" pitchFamily="2" charset="2"/>
              <a:buChar char="Ø"/>
            </a:pPr>
            <a:r>
              <a:rPr lang="en-US" dirty="0">
                <a:latin typeface="+mj-lt"/>
                <a:ea typeface="Tahoma" panose="020B0604030504040204" pitchFamily="34" charset="0"/>
                <a:cs typeface="Tahoma" panose="020B0604030504040204" pitchFamily="34" charset="0"/>
              </a:rPr>
              <a:t>Over 65% of individuals below 65 years have medica care cover.</a:t>
            </a:r>
          </a:p>
          <a:p>
            <a:pPr>
              <a:buFont typeface="Wingdings" panose="05000000000000000000" pitchFamily="2" charset="2"/>
              <a:buChar char="Ø"/>
            </a:pPr>
            <a:r>
              <a:rPr lang="en-US" dirty="0">
                <a:latin typeface="+mj-lt"/>
                <a:ea typeface="Tahoma" panose="020B0604030504040204" pitchFamily="34" charset="0"/>
                <a:cs typeface="Calibri Light" panose="020F0302020204030204" pitchFamily="34" charset="0"/>
              </a:rPr>
              <a:t>The government subsidizes the cost of treatment via the publicly funded health insurance </a:t>
            </a:r>
            <a:r>
              <a:rPr lang="en-US" sz="2800" dirty="0">
                <a:solidFill>
                  <a:srgbClr val="000000"/>
                </a:solidFill>
                <a:effectLst/>
                <a:latin typeface="+mj-lt"/>
                <a:ea typeface="Tahoma" panose="020B0604030504040204" pitchFamily="34" charset="0"/>
                <a:cs typeface="Calibri Light" panose="020F0302020204030204" pitchFamily="34" charset="0"/>
              </a:rPr>
              <a:t> </a:t>
            </a:r>
            <a:r>
              <a:rPr lang="en-US" dirty="0">
                <a:solidFill>
                  <a:srgbClr val="000000"/>
                </a:solidFill>
                <a:effectLst/>
                <a:latin typeface="+mj-lt"/>
                <a:ea typeface="Tahoma" panose="020B0604030504040204" pitchFamily="34" charset="0"/>
                <a:cs typeface="Calibri Light" panose="020F0302020204030204" pitchFamily="34" charset="0"/>
              </a:rPr>
              <a:t>(</a:t>
            </a:r>
            <a:r>
              <a:rPr lang="en-US" dirty="0" err="1">
                <a:effectLst/>
                <a:latin typeface="+mj-lt"/>
                <a:ea typeface="Tahoma" panose="020B0604030504040204" pitchFamily="34" charset="0"/>
                <a:cs typeface="Calibri Light" panose="020F0302020204030204" pitchFamily="34" charset="0"/>
              </a:rPr>
              <a:t>Alsaqa’aby</a:t>
            </a:r>
            <a:r>
              <a:rPr lang="en-US" dirty="0">
                <a:effectLst/>
                <a:latin typeface="+mj-lt"/>
                <a:ea typeface="Tahoma" panose="020B0604030504040204" pitchFamily="34" charset="0"/>
                <a:cs typeface="Calibri Light" panose="020F0302020204030204" pitchFamily="34" charset="0"/>
              </a:rPr>
              <a:t> &amp; Ibrahim, 2019)</a:t>
            </a:r>
            <a:r>
              <a:rPr lang="en-US" dirty="0">
                <a:latin typeface="+mj-lt"/>
                <a:ea typeface="Tahoma" panose="020B0604030504040204" pitchFamily="34" charset="0"/>
                <a:cs typeface="Calibri Light" panose="020F0302020204030204" pitchFamily="34" charset="0"/>
              </a:rPr>
              <a:t>.</a:t>
            </a:r>
          </a:p>
          <a:p>
            <a:pPr>
              <a:buFont typeface="Wingdings" panose="05000000000000000000" pitchFamily="2" charset="2"/>
              <a:buChar char="Ø"/>
            </a:pPr>
            <a:r>
              <a:rPr lang="en-US" dirty="0">
                <a:latin typeface="+mj-lt"/>
                <a:ea typeface="Tahoma" panose="020B0604030504040204" pitchFamily="34" charset="0"/>
                <a:cs typeface="Calibri Light" panose="020F0302020204030204" pitchFamily="34" charset="0"/>
              </a:rPr>
              <a:t>Bupa Insurance offers excellent policies to most of employed staff</a:t>
            </a:r>
            <a:r>
              <a:rPr lang="en-US" dirty="0">
                <a:latin typeface="+mj-lt"/>
                <a:cs typeface="Calibri Light" panose="020F0302020204030204" pitchFamily="34" charset="0"/>
              </a:rPr>
              <a:t>. </a:t>
            </a:r>
          </a:p>
        </p:txBody>
      </p:sp>
    </p:spTree>
    <p:extLst>
      <p:ext uri="{BB962C8B-B14F-4D97-AF65-F5344CB8AC3E}">
        <p14:creationId xmlns:p14="http://schemas.microsoft.com/office/powerpoint/2010/main" val="3735246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FA5A2D-8FFF-454F-AC28-72348E4E406C}"/>
              </a:ext>
            </a:extLst>
          </p:cNvPr>
          <p:cNvSpPr>
            <a:spLocks noGrp="1"/>
          </p:cNvSpPr>
          <p:nvPr>
            <p:ph type="title"/>
          </p:nvPr>
        </p:nvSpPr>
        <p:spPr>
          <a:xfrm>
            <a:off x="677334" y="609600"/>
            <a:ext cx="8596668" cy="881575"/>
          </a:xfrm>
        </p:spPr>
        <p:txBody>
          <a:bodyPr/>
          <a:lstStyle/>
          <a:p>
            <a:pPr algn="ctr"/>
            <a:r>
              <a:rPr lang="en-US" dirty="0"/>
              <a:t>Benefits of Bupa Medical Insurance</a:t>
            </a:r>
          </a:p>
        </p:txBody>
      </p:sp>
      <p:sp>
        <p:nvSpPr>
          <p:cNvPr id="3" name="Content Placeholder 2">
            <a:extLst>
              <a:ext uri="{FF2B5EF4-FFF2-40B4-BE49-F238E27FC236}">
                <a16:creationId xmlns:a16="http://schemas.microsoft.com/office/drawing/2014/main" xmlns="" id="{95CF4618-F53D-4B4D-971F-3A7A3319D362}"/>
              </a:ext>
            </a:extLst>
          </p:cNvPr>
          <p:cNvSpPr>
            <a:spLocks noGrp="1"/>
          </p:cNvSpPr>
          <p:nvPr>
            <p:ph idx="1"/>
          </p:nvPr>
        </p:nvSpPr>
        <p:spPr>
          <a:xfrm>
            <a:off x="844062" y="1659988"/>
            <a:ext cx="8429940" cy="4381374"/>
          </a:xfrm>
        </p:spPr>
        <p:txBody>
          <a:bodyPr/>
          <a:lstStyle/>
          <a:p>
            <a:pPr>
              <a:lnSpc>
                <a:spcPct val="107000"/>
              </a:lnSpc>
              <a:spcBef>
                <a:spcPts val="0"/>
              </a:spcBef>
              <a:spcAft>
                <a:spcPts val="800"/>
              </a:spcAft>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Largest medical insurance provider in the country.</a:t>
            </a:r>
            <a:endParaRPr lang="en-US" sz="1800" dirty="0">
              <a:effectLst/>
              <a:latin typeface="+mj-lt"/>
              <a:ea typeface="Calibri" panose="020F0502020204030204" pitchFamily="34" charset="0"/>
              <a:cs typeface="Times New Roman" panose="02020603050405020304" pitchFamily="18" charset="0"/>
            </a:endParaRPr>
          </a:p>
          <a:p>
            <a:pPr marL="0" marR="0">
              <a:lnSpc>
                <a:spcPct val="107000"/>
              </a:lnSpc>
              <a:spcBef>
                <a:spcPts val="0"/>
              </a:spcBef>
              <a:spcAft>
                <a:spcPts val="800"/>
              </a:spcAft>
              <a:buFont typeface="Wingdings" panose="05000000000000000000" pitchFamily="2" charset="2"/>
              <a:buChar char="Ø"/>
            </a:pPr>
            <a:r>
              <a:rPr lang="en-US" sz="1800" dirty="0">
                <a:solidFill>
                  <a:srgbClr val="000000"/>
                </a:solidFill>
                <a:latin typeface="+mj-lt"/>
                <a:ea typeface="Calibri" panose="020F0502020204030204" pitchFamily="34" charset="0"/>
                <a:cs typeface="Times New Roman" panose="02020603050405020304" pitchFamily="18" charset="0"/>
              </a:rPr>
              <a:t>Found at </a:t>
            </a:r>
            <a:r>
              <a:rPr lang="en-US" sz="1800" dirty="0">
                <a:solidFill>
                  <a:srgbClr val="000000"/>
                </a:solidFill>
                <a:effectLst/>
                <a:latin typeface="+mj-lt"/>
                <a:ea typeface="Calibri" panose="020F0502020204030204" pitchFamily="34" charset="0"/>
                <a:cs typeface="Times New Roman" panose="02020603050405020304" pitchFamily="18" charset="0"/>
              </a:rPr>
              <a:t>the largest hospitals in the Kingdom</a:t>
            </a:r>
          </a:p>
          <a:p>
            <a:pPr marL="0" marR="0">
              <a:lnSpc>
                <a:spcPct val="107000"/>
              </a:lnSpc>
              <a:spcBef>
                <a:spcPts val="0"/>
              </a:spcBef>
              <a:spcAft>
                <a:spcPts val="800"/>
              </a:spcAft>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There is a wide variety of healthcare facilities that offer the best value for money and flexibility in the limits of benefits and medical care provider link levels </a:t>
            </a:r>
            <a:r>
              <a:rPr lang="en-US" sz="1800" dirty="0">
                <a:solidFill>
                  <a:srgbClr val="000000"/>
                </a:solidFill>
                <a:effectLst/>
                <a:latin typeface="+mj-lt"/>
                <a:ea typeface="Tahoma" panose="020B0604030504040204" pitchFamily="34" charset="0"/>
                <a:cs typeface="Times New Roman" panose="02020603050405020304" pitchFamily="18" charset="0"/>
              </a:rPr>
              <a:t>(</a:t>
            </a:r>
            <a:r>
              <a:rPr lang="en-US" sz="1800" dirty="0">
                <a:effectLst/>
                <a:latin typeface="+mj-lt"/>
                <a:ea typeface="Calibri" panose="020F0502020204030204" pitchFamily="34" charset="0"/>
                <a:cs typeface="Times New Roman" panose="02020603050405020304" pitchFamily="18" charset="0"/>
              </a:rPr>
              <a:t>Al Mustanyir, 2019). </a:t>
            </a:r>
            <a:r>
              <a:rPr lang="en-US" sz="1800" dirty="0">
                <a:solidFill>
                  <a:srgbClr val="000000"/>
                </a:solidFill>
                <a:effectLst/>
                <a:latin typeface="+mj-lt"/>
                <a:ea typeface="Calibri" panose="020F0502020204030204" pitchFamily="34" charset="0"/>
                <a:cs typeface="Times New Roman" panose="02020603050405020304" pitchFamily="18" charset="0"/>
              </a:rPr>
              <a:t>. </a:t>
            </a:r>
            <a:endParaRPr lang="en-US" sz="1800" dirty="0">
              <a:effectLst/>
              <a:latin typeface="+mj-lt"/>
              <a:ea typeface="Calibri" panose="020F0502020204030204" pitchFamily="34" charset="0"/>
              <a:cs typeface="Times New Roman" panose="02020603050405020304" pitchFamily="18" charset="0"/>
            </a:endParaRPr>
          </a:p>
          <a:p>
            <a:pPr marL="0" marR="0">
              <a:lnSpc>
                <a:spcPct val="107000"/>
              </a:lnSpc>
              <a:spcBef>
                <a:spcPts val="0"/>
              </a:spcBef>
              <a:spcAft>
                <a:spcPts val="800"/>
              </a:spcAft>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No delays in the processing of reimbursement claims.</a:t>
            </a:r>
            <a:endParaRPr lang="en-US" sz="1800" dirty="0">
              <a:effectLst/>
              <a:latin typeface="+mj-lt"/>
              <a:ea typeface="Calibri" panose="020F0502020204030204" pitchFamily="34" charset="0"/>
              <a:cs typeface="Times New Roman" panose="02020603050405020304" pitchFamily="18" charset="0"/>
            </a:endParaRPr>
          </a:p>
          <a:p>
            <a:pPr marL="0" marR="0">
              <a:lnSpc>
                <a:spcPct val="107000"/>
              </a:lnSpc>
              <a:spcBef>
                <a:spcPts val="0"/>
              </a:spcBef>
              <a:spcAft>
                <a:spcPts val="800"/>
              </a:spcAft>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Easy access to cancer drugs and treatment at all stages of the sickness.</a:t>
            </a:r>
            <a:endParaRPr lang="en-US" sz="1800" dirty="0">
              <a:effectLst/>
              <a:latin typeface="+mj-lt"/>
              <a:ea typeface="Calibri" panose="020F0502020204030204" pitchFamily="34" charset="0"/>
              <a:cs typeface="Times New Roman" panose="02020603050405020304" pitchFamily="18" charset="0"/>
            </a:endParaRPr>
          </a:p>
          <a:p>
            <a:pPr>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24-hour Healthline access of medical advice to members</a:t>
            </a:r>
            <a:endParaRPr lang="en-US" dirty="0">
              <a:latin typeface="+mj-lt"/>
              <a:cs typeface="Times New Roman" panose="02020603050405020304" pitchFamily="18" charset="0"/>
            </a:endParaRPr>
          </a:p>
        </p:txBody>
      </p:sp>
    </p:spTree>
    <p:extLst>
      <p:ext uri="{BB962C8B-B14F-4D97-AF65-F5344CB8AC3E}">
        <p14:creationId xmlns:p14="http://schemas.microsoft.com/office/powerpoint/2010/main" val="3378036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248FEF-2F01-4ED2-BFE7-5C918121CD46}"/>
              </a:ext>
            </a:extLst>
          </p:cNvPr>
          <p:cNvSpPr>
            <a:spLocks noGrp="1"/>
          </p:cNvSpPr>
          <p:nvPr>
            <p:ph type="title"/>
          </p:nvPr>
        </p:nvSpPr>
        <p:spPr/>
        <p:txBody>
          <a:bodyPr>
            <a:noAutofit/>
          </a:bodyPr>
          <a:lstStyle/>
          <a:p>
            <a:pPr algn="ctr"/>
            <a:r>
              <a:rPr lang="en-US" b="1" dirty="0">
                <a:effectLst/>
                <a:ea typeface="Calibri" panose="020F0502020204030204" pitchFamily="34" charset="0"/>
                <a:cs typeface="Times New Roman" panose="02020603050405020304" pitchFamily="18" charset="0"/>
              </a:rPr>
              <a:t/>
            </a:r>
            <a:br>
              <a:rPr lang="en-US" b="1" dirty="0">
                <a:effectLst/>
                <a:ea typeface="Calibri" panose="020F0502020204030204" pitchFamily="34" charset="0"/>
                <a:cs typeface="Times New Roman" panose="02020603050405020304" pitchFamily="18" charset="0"/>
              </a:rPr>
            </a:br>
            <a:r>
              <a:rPr lang="en-US" b="1" dirty="0">
                <a:ea typeface="Calibri" panose="020F0502020204030204" pitchFamily="34" charset="0"/>
                <a:cs typeface="Times New Roman" panose="02020603050405020304" pitchFamily="18" charset="0"/>
              </a:rPr>
              <a:t>How workers can make use of Health Insurance</a:t>
            </a:r>
            <a:endParaRPr lang="en-US" b="1" dirty="0"/>
          </a:p>
        </p:txBody>
      </p:sp>
      <p:sp>
        <p:nvSpPr>
          <p:cNvPr id="3" name="Content Placeholder 2">
            <a:extLst>
              <a:ext uri="{FF2B5EF4-FFF2-40B4-BE49-F238E27FC236}">
                <a16:creationId xmlns:a16="http://schemas.microsoft.com/office/drawing/2014/main" xmlns="" id="{4935A933-EE7D-4495-83CD-1766F2843FA7}"/>
              </a:ext>
            </a:extLst>
          </p:cNvPr>
          <p:cNvSpPr>
            <a:spLocks noGrp="1"/>
          </p:cNvSpPr>
          <p:nvPr>
            <p:ph idx="1"/>
          </p:nvPr>
        </p:nvSpPr>
        <p:spPr>
          <a:xfrm>
            <a:off x="677334" y="2367627"/>
            <a:ext cx="8596668" cy="3880773"/>
          </a:xfrm>
        </p:spPr>
        <p:txBody>
          <a:bodyPr>
            <a:normAutofit lnSpcReduction="10000"/>
          </a:bodyPr>
          <a:lstStyle/>
          <a:p>
            <a:pPr marR="0">
              <a:lnSpc>
                <a:spcPct val="107000"/>
              </a:lnSpc>
              <a:spcBef>
                <a:spcPts val="0"/>
              </a:spcBef>
              <a:spcAft>
                <a:spcPts val="800"/>
              </a:spcAft>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The majority of Saudi employees use Bupa for medical care cover p-provided through their employers</a:t>
            </a:r>
            <a:endParaRPr lang="en-US" sz="1800" dirty="0">
              <a:effectLst/>
              <a:latin typeface="+mj-lt"/>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Covers are provided against severe sicknesses, injuries, accidents and maternity</a:t>
            </a:r>
            <a:endParaRPr lang="en-US" sz="1800" dirty="0">
              <a:effectLst/>
              <a:latin typeface="+mj-lt"/>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Free medical access to insured staff in various hospitals distributed throughout the country</a:t>
            </a:r>
            <a:endParaRPr lang="en-US" sz="1800" dirty="0">
              <a:effectLst/>
              <a:latin typeface="+mj-lt"/>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Cushions the insured against financial loss arising from expensive treatment </a:t>
            </a:r>
            <a:r>
              <a:rPr lang="en-US" sz="1800" dirty="0">
                <a:solidFill>
                  <a:srgbClr val="000000"/>
                </a:solidFill>
                <a:effectLst/>
                <a:latin typeface="+mj-lt"/>
                <a:ea typeface="Tahoma" panose="020B0604030504040204" pitchFamily="34" charset="0"/>
                <a:cs typeface="Tahoma" panose="020B0604030504040204" pitchFamily="34" charset="0"/>
              </a:rPr>
              <a:t>(</a:t>
            </a:r>
            <a:r>
              <a:rPr lang="en-US" sz="1800" dirty="0">
                <a:effectLst/>
                <a:latin typeface="+mj-lt"/>
                <a:ea typeface="Calibri" panose="020F0502020204030204" pitchFamily="34" charset="0"/>
                <a:cs typeface="Times New Roman" panose="02020603050405020304" pitchFamily="18" charset="0"/>
              </a:rPr>
              <a:t>Al Mustanyir, 2019). </a:t>
            </a:r>
          </a:p>
          <a:p>
            <a:pPr marR="0">
              <a:lnSpc>
                <a:spcPct val="107000"/>
              </a:lnSpc>
              <a:spcBef>
                <a:spcPts val="0"/>
              </a:spcBef>
              <a:spcAft>
                <a:spcPts val="800"/>
              </a:spcAft>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Covers individuals and families of the insured</a:t>
            </a:r>
            <a:endParaRPr lang="en-US" sz="1800" dirty="0">
              <a:effectLst/>
              <a:latin typeface="+mj-lt"/>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Insurance cover are cheaper than use of personal cash</a:t>
            </a:r>
            <a:endParaRPr lang="en-US" sz="1800" dirty="0">
              <a:effectLst/>
              <a:latin typeface="+mj-lt"/>
              <a:ea typeface="Calibri" panose="020F0502020204030204" pitchFamily="34" charset="0"/>
              <a:cs typeface="Times New Roman" panose="02020603050405020304" pitchFamily="18" charset="0"/>
            </a:endParaRPr>
          </a:p>
          <a:p>
            <a:pPr>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Provides both inpatient and outpatient facilities for the subscribers</a:t>
            </a:r>
            <a:endParaRPr lang="en-US" dirty="0">
              <a:latin typeface="+mj-lt"/>
            </a:endParaRPr>
          </a:p>
        </p:txBody>
      </p:sp>
    </p:spTree>
    <p:extLst>
      <p:ext uri="{BB962C8B-B14F-4D97-AF65-F5344CB8AC3E}">
        <p14:creationId xmlns:p14="http://schemas.microsoft.com/office/powerpoint/2010/main" val="3378577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140599-73CB-412D-AA19-74A63109B28B}"/>
              </a:ext>
            </a:extLst>
          </p:cNvPr>
          <p:cNvSpPr>
            <a:spLocks noGrp="1"/>
          </p:cNvSpPr>
          <p:nvPr>
            <p:ph type="title"/>
          </p:nvPr>
        </p:nvSpPr>
        <p:spPr/>
        <p:txBody>
          <a:bodyPr>
            <a:normAutofit/>
          </a:bodyPr>
          <a:lstStyle/>
          <a:p>
            <a:pPr algn="ctr"/>
            <a:r>
              <a:rPr lang="en-US" b="1"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Payment Means for Healthcare</a:t>
            </a:r>
            <a:r>
              <a:rPr lang="en-US" dirty="0">
                <a:effectLst/>
                <a:latin typeface="Calibri Light" panose="020F0302020204030204" pitchFamily="34" charset="0"/>
                <a:ea typeface="Calibri" panose="020F0502020204030204" pitchFamily="34" charset="0"/>
                <a:cs typeface="Calibri Light" panose="020F0302020204030204" pitchFamily="34" charset="0"/>
              </a:rPr>
              <a:t/>
            </a:r>
            <a:br>
              <a:rPr lang="en-US" dirty="0">
                <a:effectLst/>
                <a:latin typeface="Calibri Light" panose="020F0302020204030204" pitchFamily="34" charset="0"/>
                <a:ea typeface="Calibri" panose="020F0502020204030204" pitchFamily="34" charset="0"/>
                <a:cs typeface="Calibri Light" panose="020F0302020204030204" pitchFamily="34" charset="0"/>
              </a:rPr>
            </a:br>
            <a:endParaRPr lang="en-US" dirty="0">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xmlns="" id="{51B4B2AD-C005-432B-A2E5-C3B69D225377}"/>
              </a:ext>
            </a:extLst>
          </p:cNvPr>
          <p:cNvSpPr>
            <a:spLocks noGrp="1"/>
          </p:cNvSpPr>
          <p:nvPr>
            <p:ph idx="1"/>
          </p:nvPr>
        </p:nvSpPr>
        <p:spPr/>
        <p:txBody>
          <a:bodyPr/>
          <a:lstStyle/>
          <a:p>
            <a:pPr marL="0" marR="0">
              <a:lnSpc>
                <a:spcPct val="107000"/>
              </a:lnSpc>
              <a:spcBef>
                <a:spcPts val="0"/>
              </a:spcBef>
              <a:spcAft>
                <a:spcPts val="800"/>
              </a:spcAft>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There are various methods of paying for medical care.</a:t>
            </a:r>
            <a:endParaRPr lang="en-US" sz="1800" dirty="0">
              <a:effectLst/>
              <a:latin typeface="+mj-lt"/>
              <a:ea typeface="Calibri" panose="020F0502020204030204" pitchFamily="34" charset="0"/>
              <a:cs typeface="Times New Roman" panose="02020603050405020304" pitchFamily="18" charset="0"/>
            </a:endParaRPr>
          </a:p>
          <a:p>
            <a:pPr marL="0" marR="0">
              <a:lnSpc>
                <a:spcPct val="107000"/>
              </a:lnSpc>
              <a:spcBef>
                <a:spcPts val="0"/>
              </a:spcBef>
              <a:spcAft>
                <a:spcPts val="800"/>
              </a:spcAft>
              <a:buFont typeface="Wingdings" panose="05000000000000000000" pitchFamily="2" charset="2"/>
              <a:buChar char="Ø"/>
            </a:pPr>
            <a:r>
              <a:rPr lang="en-US" sz="1800" dirty="0">
                <a:solidFill>
                  <a:srgbClr val="000000"/>
                </a:solidFill>
                <a:effectLst/>
                <a:latin typeface="+mj-lt"/>
                <a:ea typeface="Calibri" panose="020F0502020204030204" pitchFamily="34" charset="0"/>
                <a:cs typeface="Times New Roman" panose="02020603050405020304" pitchFamily="18" charset="0"/>
              </a:rPr>
              <a:t> Insurance coverage </a:t>
            </a:r>
          </a:p>
          <a:p>
            <a:pPr marL="0" marR="0">
              <a:lnSpc>
                <a:spcPct val="107000"/>
              </a:lnSpc>
              <a:spcBef>
                <a:spcPts val="0"/>
              </a:spcBef>
              <a:spcAft>
                <a:spcPts val="800"/>
              </a:spcAft>
              <a:buFont typeface="Wingdings" panose="05000000000000000000" pitchFamily="2" charset="2"/>
              <a:buChar char="Ø"/>
            </a:pPr>
            <a:r>
              <a:rPr lang="en-US" dirty="0">
                <a:solidFill>
                  <a:srgbClr val="000000"/>
                </a:solidFill>
                <a:latin typeface="+mj-lt"/>
                <a:ea typeface="Calibri" panose="020F0502020204030204" pitchFamily="34" charset="0"/>
                <a:cs typeface="Times New Roman" panose="02020603050405020304" pitchFamily="18" charset="0"/>
              </a:rPr>
              <a:t>D</a:t>
            </a:r>
            <a:r>
              <a:rPr lang="en-US" sz="1800" dirty="0">
                <a:solidFill>
                  <a:srgbClr val="000000"/>
                </a:solidFill>
                <a:effectLst/>
                <a:latin typeface="+mj-lt"/>
                <a:ea typeface="Calibri" panose="020F0502020204030204" pitchFamily="34" charset="0"/>
                <a:cs typeface="Times New Roman" panose="02020603050405020304" pitchFamily="18" charset="0"/>
              </a:rPr>
              <a:t>irect payment by an individual to access the service. </a:t>
            </a:r>
            <a:endParaRPr lang="en-US" sz="1800" dirty="0">
              <a:effectLst/>
              <a:latin typeface="+mj-lt"/>
              <a:ea typeface="Calibri" panose="020F0502020204030204" pitchFamily="34" charset="0"/>
              <a:cs typeface="Times New Roman" panose="02020603050405020304" pitchFamily="18" charset="0"/>
            </a:endParaRPr>
          </a:p>
          <a:p>
            <a:endParaRPr lang="en-US" dirty="0">
              <a:latin typeface="+mj-lt"/>
            </a:endParaRPr>
          </a:p>
        </p:txBody>
      </p:sp>
    </p:spTree>
    <p:extLst>
      <p:ext uri="{BB962C8B-B14F-4D97-AF65-F5344CB8AC3E}">
        <p14:creationId xmlns:p14="http://schemas.microsoft.com/office/powerpoint/2010/main" val="1800660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6A29FA-87FF-49CF-9104-8A19899D4DD8}"/>
              </a:ext>
            </a:extLst>
          </p:cNvPr>
          <p:cNvSpPr>
            <a:spLocks noGrp="1"/>
          </p:cNvSpPr>
          <p:nvPr>
            <p:ph type="title"/>
          </p:nvPr>
        </p:nvSpPr>
        <p:spPr/>
        <p:txBody>
          <a:bodyPr/>
          <a:lstStyle/>
          <a:p>
            <a:r>
              <a:rPr lang="en-US" dirty="0"/>
              <a:t>Payment Methods….continued</a:t>
            </a:r>
          </a:p>
        </p:txBody>
      </p:sp>
      <p:sp>
        <p:nvSpPr>
          <p:cNvPr id="3" name="Content Placeholder 2">
            <a:extLst>
              <a:ext uri="{FF2B5EF4-FFF2-40B4-BE49-F238E27FC236}">
                <a16:creationId xmlns:a16="http://schemas.microsoft.com/office/drawing/2014/main" xmlns="" id="{4C937426-D063-4E9C-BB4C-CEFEDC1BE575}"/>
              </a:ext>
            </a:extLst>
          </p:cNvPr>
          <p:cNvSpPr>
            <a:spLocks noGrp="1"/>
          </p:cNvSpPr>
          <p:nvPr>
            <p:ph idx="1"/>
          </p:nvPr>
        </p:nvSpPr>
        <p:spPr/>
        <p:txBody>
          <a:bodyPr/>
          <a:lstStyle/>
          <a:p>
            <a:pPr marL="0" indent="0">
              <a:buNone/>
            </a:pPr>
            <a:r>
              <a:rPr lang="en-US" sz="1800" dirty="0">
                <a:solidFill>
                  <a:srgbClr val="000000"/>
                </a:solidFill>
                <a:effectLst/>
                <a:latin typeface="+mj-lt"/>
                <a:ea typeface="Calibri" panose="020F0502020204030204" pitchFamily="34" charset="0"/>
                <a:cs typeface="Times New Roman" panose="02020603050405020304" pitchFamily="18" charset="0"/>
              </a:rPr>
              <a:t>Conventional methods of payment to health insurance</a:t>
            </a:r>
          </a:p>
          <a:p>
            <a:r>
              <a:rPr lang="en-US" sz="1800" dirty="0">
                <a:solidFill>
                  <a:srgbClr val="000000"/>
                </a:solidFill>
                <a:effectLst/>
                <a:latin typeface="+mj-lt"/>
                <a:ea typeface="Calibri" panose="020F0502020204030204" pitchFamily="34" charset="0"/>
                <a:cs typeface="Times New Roman" panose="02020603050405020304" pitchFamily="18" charset="0"/>
              </a:rPr>
              <a:t>Fee for the provided service (FFS)</a:t>
            </a:r>
          </a:p>
          <a:p>
            <a:r>
              <a:rPr lang="en-US" sz="1800" dirty="0">
                <a:solidFill>
                  <a:srgbClr val="000000"/>
                </a:solidFill>
                <a:effectLst/>
                <a:latin typeface="+mj-lt"/>
                <a:ea typeface="Calibri" panose="020F0502020204030204" pitchFamily="34" charset="0"/>
                <a:cs typeface="Times New Roman" panose="02020603050405020304" pitchFamily="18" charset="0"/>
              </a:rPr>
              <a:t> Bundled payment</a:t>
            </a:r>
          </a:p>
          <a:p>
            <a:r>
              <a:rPr lang="en-US" sz="1800" dirty="0">
                <a:solidFill>
                  <a:srgbClr val="000000"/>
                </a:solidFill>
                <a:effectLst/>
                <a:latin typeface="+mj-lt"/>
                <a:ea typeface="Calibri" panose="020F0502020204030204" pitchFamily="34" charset="0"/>
                <a:cs typeface="Times New Roman" panose="02020603050405020304" pitchFamily="18" charset="0"/>
              </a:rPr>
              <a:t> Capitation</a:t>
            </a:r>
          </a:p>
        </p:txBody>
      </p:sp>
    </p:spTree>
    <p:extLst>
      <p:ext uri="{BB962C8B-B14F-4D97-AF65-F5344CB8AC3E}">
        <p14:creationId xmlns:p14="http://schemas.microsoft.com/office/powerpoint/2010/main" val="641290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370C15-6481-489E-9901-CC3D91911267}"/>
              </a:ext>
            </a:extLst>
          </p:cNvPr>
          <p:cNvSpPr>
            <a:spLocks noGrp="1"/>
          </p:cNvSpPr>
          <p:nvPr>
            <p:ph type="title"/>
          </p:nvPr>
        </p:nvSpPr>
        <p:spPr/>
        <p:txBody>
          <a:bodyPr/>
          <a:lstStyle/>
          <a:p>
            <a:pPr algn="ct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dirty="0">
                <a:effectLst/>
                <a:ea typeface="Calibri" panose="020F0502020204030204" pitchFamily="34" charset="0"/>
                <a:cs typeface="Times New Roman" panose="02020603050405020304" pitchFamily="18" charset="0"/>
              </a:rPr>
              <a:t>Why Bupa Medical Cover</a:t>
            </a:r>
            <a:endParaRPr lang="en-US" dirty="0"/>
          </a:p>
        </p:txBody>
      </p:sp>
      <p:sp>
        <p:nvSpPr>
          <p:cNvPr id="3" name="Content Placeholder 2">
            <a:extLst>
              <a:ext uri="{FF2B5EF4-FFF2-40B4-BE49-F238E27FC236}">
                <a16:creationId xmlns:a16="http://schemas.microsoft.com/office/drawing/2014/main" xmlns="" id="{03599D3F-B0F9-499B-8492-FD3844C18FB8}"/>
              </a:ext>
            </a:extLst>
          </p:cNvPr>
          <p:cNvSpPr>
            <a:spLocks noGrp="1"/>
          </p:cNvSpPr>
          <p:nvPr>
            <p:ph idx="1"/>
          </p:nvPr>
        </p:nvSpPr>
        <p:spPr/>
        <p:txBody>
          <a:bodyPr/>
          <a:lstStyle/>
          <a:p>
            <a:pPr>
              <a:buFont typeface="Wingdings" panose="05000000000000000000" pitchFamily="2" charset="2"/>
              <a:buChar char="Ø"/>
            </a:pPr>
            <a:r>
              <a:rPr lang="en-US" dirty="0">
                <a:solidFill>
                  <a:srgbClr val="000000"/>
                </a:solidFill>
                <a:latin typeface="+mj-lt"/>
                <a:ea typeface="Calibri" panose="020F0502020204030204" pitchFamily="34" charset="0"/>
                <a:cs typeface="Times New Roman" panose="02020603050405020304" pitchFamily="18" charset="0"/>
              </a:rPr>
              <a:t>C</a:t>
            </a:r>
            <a:r>
              <a:rPr lang="en-US" sz="1800" dirty="0">
                <a:solidFill>
                  <a:srgbClr val="000000"/>
                </a:solidFill>
                <a:effectLst/>
                <a:latin typeface="+mj-lt"/>
                <a:ea typeface="Calibri" panose="020F0502020204030204" pitchFamily="34" charset="0"/>
                <a:cs typeface="Times New Roman" panose="02020603050405020304" pitchFamily="18" charset="0"/>
              </a:rPr>
              <a:t>ompetent in-house medical advice </a:t>
            </a:r>
          </a:p>
          <a:p>
            <a:pPr>
              <a:buFont typeface="Wingdings" panose="05000000000000000000" pitchFamily="2" charset="2"/>
              <a:buChar char="Ø"/>
            </a:pPr>
            <a:r>
              <a:rPr lang="en-US" dirty="0">
                <a:solidFill>
                  <a:srgbClr val="000000"/>
                </a:solidFill>
                <a:latin typeface="+mj-lt"/>
                <a:ea typeface="Calibri" panose="020F0502020204030204" pitchFamily="34" charset="0"/>
                <a:cs typeface="Times New Roman" panose="02020603050405020304" pitchFamily="18" charset="0"/>
              </a:rPr>
              <a:t>P</a:t>
            </a:r>
            <a:r>
              <a:rPr lang="en-US" sz="1800" dirty="0">
                <a:solidFill>
                  <a:srgbClr val="000000"/>
                </a:solidFill>
                <a:effectLst/>
                <a:latin typeface="+mj-lt"/>
                <a:ea typeface="Calibri" panose="020F0502020204030204" pitchFamily="34" charset="0"/>
                <a:cs typeface="Times New Roman" panose="02020603050405020304" pitchFamily="18" charset="0"/>
              </a:rPr>
              <a:t>rovision of chronic diseases cover.</a:t>
            </a:r>
            <a:endParaRPr lang="en-US" sz="1800" dirty="0">
              <a:solidFill>
                <a:srgbClr val="000000"/>
              </a:solidFill>
              <a:latin typeface="+mj-lt"/>
              <a:ea typeface="Calibri" panose="020F0502020204030204" pitchFamily="34" charset="0"/>
              <a:cs typeface="Times New Roman" panose="02020603050405020304" pitchFamily="18" charset="0"/>
            </a:endParaRPr>
          </a:p>
          <a:p>
            <a:pPr>
              <a:buFont typeface="Wingdings" panose="05000000000000000000" pitchFamily="2" charset="2"/>
              <a:buChar char="Ø"/>
            </a:pPr>
            <a:r>
              <a:rPr lang="en-US" dirty="0">
                <a:solidFill>
                  <a:srgbClr val="000000"/>
                </a:solidFill>
                <a:latin typeface="+mj-lt"/>
                <a:ea typeface="Calibri" panose="020F0502020204030204" pitchFamily="34" charset="0"/>
                <a:cs typeface="Times New Roman" panose="02020603050405020304" pitchFamily="18" charset="0"/>
              </a:rPr>
              <a:t>F</a:t>
            </a:r>
            <a:r>
              <a:rPr lang="en-US" sz="1800" dirty="0">
                <a:solidFill>
                  <a:srgbClr val="000000"/>
                </a:solidFill>
                <a:effectLst/>
                <a:latin typeface="+mj-lt"/>
                <a:ea typeface="Calibri" panose="020F0502020204030204" pitchFamily="34" charset="0"/>
                <a:cs typeface="Times New Roman" panose="02020603050405020304" pitchFamily="18" charset="0"/>
              </a:rPr>
              <a:t>aster and direct payment to hospitals.</a:t>
            </a:r>
            <a:endParaRPr lang="en-US" sz="1800" dirty="0">
              <a:effectLst/>
              <a:latin typeface="+mj-lt"/>
              <a:ea typeface="Calibri" panose="020F0502020204030204" pitchFamily="34" charset="0"/>
              <a:cs typeface="Times New Roman" panose="02020603050405020304" pitchFamily="18" charset="0"/>
            </a:endParaRPr>
          </a:p>
          <a:p>
            <a:pPr>
              <a:buFont typeface="Wingdings" panose="05000000000000000000" pitchFamily="2" charset="2"/>
              <a:buChar char="Ø"/>
            </a:pPr>
            <a:r>
              <a:rPr lang="en-US" dirty="0">
                <a:solidFill>
                  <a:srgbClr val="000000"/>
                </a:solidFill>
                <a:latin typeface="+mj-lt"/>
                <a:ea typeface="Calibri" panose="020F0502020204030204" pitchFamily="34" charset="0"/>
                <a:cs typeface="Times New Roman" panose="02020603050405020304" pitchFamily="18" charset="0"/>
              </a:rPr>
              <a:t>P</a:t>
            </a:r>
            <a:r>
              <a:rPr lang="en-US" sz="1800" dirty="0">
                <a:solidFill>
                  <a:srgbClr val="000000"/>
                </a:solidFill>
                <a:effectLst/>
                <a:latin typeface="+mj-lt"/>
                <a:ea typeface="Calibri" panose="020F0502020204030204" pitchFamily="34" charset="0"/>
                <a:cs typeface="Times New Roman" panose="02020603050405020304" pitchFamily="18" charset="0"/>
              </a:rPr>
              <a:t>rovision of 24/7 medical services</a:t>
            </a:r>
            <a:endParaRPr lang="en-US" sz="1800" dirty="0">
              <a:effectLst/>
              <a:latin typeface="+mj-lt"/>
              <a:ea typeface="Calibri" panose="020F0502020204030204" pitchFamily="34" charset="0"/>
              <a:cs typeface="Times New Roman" panose="02020603050405020304" pitchFamily="18" charset="0"/>
            </a:endParaRPr>
          </a:p>
          <a:p>
            <a:pPr>
              <a:buFont typeface="Wingdings" panose="05000000000000000000" pitchFamily="2" charset="2"/>
              <a:buChar char="Ø"/>
            </a:pPr>
            <a:r>
              <a:rPr lang="en-US" dirty="0">
                <a:solidFill>
                  <a:srgbClr val="000000"/>
                </a:solidFill>
                <a:latin typeface="+mj-lt"/>
                <a:ea typeface="Calibri" panose="020F0502020204030204" pitchFamily="34" charset="0"/>
                <a:cs typeface="Times New Roman" panose="02020603050405020304" pitchFamily="18" charset="0"/>
              </a:rPr>
              <a:t>M</a:t>
            </a:r>
            <a:r>
              <a:rPr lang="en-US" sz="1800" dirty="0">
                <a:solidFill>
                  <a:srgbClr val="000000"/>
                </a:solidFill>
                <a:effectLst/>
                <a:latin typeface="+mj-lt"/>
                <a:ea typeface="Calibri" panose="020F0502020204030204" pitchFamily="34" charset="0"/>
                <a:cs typeface="Times New Roman" panose="02020603050405020304" pitchFamily="18" charset="0"/>
              </a:rPr>
              <a:t>ulti-lingual emergency /customer service</a:t>
            </a:r>
          </a:p>
          <a:p>
            <a:pPr>
              <a:buFont typeface="Wingdings" panose="05000000000000000000" pitchFamily="2" charset="2"/>
              <a:buChar char="Ø"/>
            </a:pPr>
            <a:endParaRPr lang="en-US" sz="1800" dirty="0">
              <a:effectLst/>
              <a:latin typeface="+mj-lt"/>
              <a:ea typeface="Calibri" panose="020F0502020204030204" pitchFamily="34" charset="0"/>
              <a:cs typeface="Times New Roman" panose="02020603050405020304" pitchFamily="18" charset="0"/>
            </a:endParaRPr>
          </a:p>
          <a:p>
            <a:endParaRPr lang="en-US" dirty="0">
              <a:latin typeface="+mj-lt"/>
            </a:endParaRPr>
          </a:p>
        </p:txBody>
      </p:sp>
    </p:spTree>
    <p:extLst>
      <p:ext uri="{BB962C8B-B14F-4D97-AF65-F5344CB8AC3E}">
        <p14:creationId xmlns:p14="http://schemas.microsoft.com/office/powerpoint/2010/main" val="907923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1BA828-BBBB-42FD-A31F-5801C4681151}"/>
              </a:ext>
            </a:extLst>
          </p:cNvPr>
          <p:cNvSpPr>
            <a:spLocks noGrp="1"/>
          </p:cNvSpPr>
          <p:nvPr>
            <p:ph type="title"/>
          </p:nvPr>
        </p:nvSpPr>
        <p:spPr/>
        <p:txBody>
          <a:bodyPr/>
          <a:lstStyle/>
          <a:p>
            <a:r>
              <a:rPr lang="en-US" dirty="0">
                <a:effectLst/>
                <a:ea typeface="Calibri" panose="020F0502020204030204" pitchFamily="34" charset="0"/>
                <a:cs typeface="Times New Roman" panose="02020603050405020304" pitchFamily="18" charset="0"/>
              </a:rPr>
              <a:t>Why Bupa Medical Cover…continued</a:t>
            </a:r>
            <a:endParaRPr lang="en-US" dirty="0"/>
          </a:p>
        </p:txBody>
      </p:sp>
      <p:sp>
        <p:nvSpPr>
          <p:cNvPr id="3" name="Content Placeholder 2">
            <a:extLst>
              <a:ext uri="{FF2B5EF4-FFF2-40B4-BE49-F238E27FC236}">
                <a16:creationId xmlns:a16="http://schemas.microsoft.com/office/drawing/2014/main" xmlns="" id="{CDEC9B49-8B59-4AB3-85E6-96E8EF474C92}"/>
              </a:ext>
            </a:extLst>
          </p:cNvPr>
          <p:cNvSpPr>
            <a:spLocks noGrp="1"/>
          </p:cNvSpPr>
          <p:nvPr>
            <p:ph idx="1"/>
          </p:nvPr>
        </p:nvSpPr>
        <p:spPr/>
        <p:txBody>
          <a:bodyPr/>
          <a:lstStyle/>
          <a:p>
            <a:pPr marR="0" lvl="0">
              <a:lnSpc>
                <a:spcPct val="107000"/>
              </a:lnSpc>
              <a:spcBef>
                <a:spcPts val="0"/>
              </a:spcBef>
              <a:spcAft>
                <a:spcPts val="800"/>
              </a:spcAft>
              <a:buFont typeface="Wingdings" panose="05000000000000000000" pitchFamily="2" charset="2"/>
              <a:buChar char="Ø"/>
              <a:tabLst>
                <a:tab pos="457200" algn="l"/>
              </a:tabLst>
            </a:pPr>
            <a:r>
              <a:rPr lang="en-US" sz="1800" dirty="0">
                <a:solidFill>
                  <a:srgbClr val="000000"/>
                </a:solidFill>
                <a:effectLst/>
                <a:latin typeface="+mj-lt"/>
                <a:ea typeface="Calibri" panose="020F0502020204030204" pitchFamily="34" charset="0"/>
                <a:cs typeface="Times New Roman" panose="02020603050405020304" pitchFamily="18" charset="0"/>
              </a:rPr>
              <a:t>Lifetime guarantee</a:t>
            </a:r>
            <a:endParaRPr lang="en-US" sz="1800" dirty="0">
              <a:effectLst/>
              <a:latin typeface="+mj-lt"/>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 typeface="Wingdings" panose="05000000000000000000" pitchFamily="2" charset="2"/>
              <a:buChar char="Ø"/>
              <a:tabLst>
                <a:tab pos="457200" algn="l"/>
              </a:tabLst>
            </a:pPr>
            <a:r>
              <a:rPr lang="en-US" dirty="0">
                <a:solidFill>
                  <a:srgbClr val="000000"/>
                </a:solidFill>
                <a:latin typeface="+mj-lt"/>
                <a:ea typeface="Calibri" panose="020F0502020204030204" pitchFamily="34" charset="0"/>
                <a:cs typeface="Times New Roman" panose="02020603050405020304" pitchFamily="18" charset="0"/>
              </a:rPr>
              <a:t>M</a:t>
            </a:r>
            <a:r>
              <a:rPr lang="en-US" sz="1800" dirty="0">
                <a:solidFill>
                  <a:srgbClr val="000000"/>
                </a:solidFill>
                <a:effectLst/>
                <a:latin typeface="+mj-lt"/>
                <a:ea typeface="Calibri" panose="020F0502020204030204" pitchFamily="34" charset="0"/>
                <a:cs typeface="Times New Roman" panose="02020603050405020304" pitchFamily="18" charset="0"/>
              </a:rPr>
              <a:t>edical evacuation, and repatriations </a:t>
            </a:r>
            <a:endParaRPr lang="en-US" sz="1800" dirty="0">
              <a:effectLst/>
              <a:latin typeface="+mj-lt"/>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 typeface="Wingdings" panose="05000000000000000000" pitchFamily="2" charset="2"/>
              <a:buChar char="Ø"/>
              <a:tabLst>
                <a:tab pos="457200" algn="l"/>
              </a:tabLst>
            </a:pPr>
            <a:r>
              <a:rPr lang="en-US" dirty="0">
                <a:solidFill>
                  <a:srgbClr val="000000"/>
                </a:solidFill>
                <a:latin typeface="+mj-lt"/>
                <a:ea typeface="Calibri" panose="020F0502020204030204" pitchFamily="34" charset="0"/>
                <a:cs typeface="Times New Roman" panose="02020603050405020304" pitchFamily="18" charset="0"/>
              </a:rPr>
              <a:t>C</a:t>
            </a:r>
            <a:r>
              <a:rPr lang="en-US" sz="1800" dirty="0">
                <a:solidFill>
                  <a:srgbClr val="000000"/>
                </a:solidFill>
                <a:effectLst/>
                <a:latin typeface="+mj-lt"/>
                <a:ea typeface="Calibri" panose="020F0502020204030204" pitchFamily="34" charset="0"/>
                <a:cs typeface="Times New Roman" panose="02020603050405020304" pitchFamily="18" charset="0"/>
              </a:rPr>
              <a:t>hildbirth and pregnancy for the insured and their families</a:t>
            </a:r>
            <a:endParaRPr lang="en-US" sz="1800" dirty="0">
              <a:effectLst/>
              <a:latin typeface="+mj-lt"/>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 typeface="Wingdings" panose="05000000000000000000" pitchFamily="2" charset="2"/>
              <a:buChar char="Ø"/>
              <a:tabLst>
                <a:tab pos="457200" algn="l"/>
              </a:tabLst>
            </a:pPr>
            <a:r>
              <a:rPr lang="en-US" sz="1800" dirty="0">
                <a:solidFill>
                  <a:srgbClr val="000000"/>
                </a:solidFill>
                <a:effectLst/>
                <a:latin typeface="+mj-lt"/>
                <a:ea typeface="Calibri" panose="020F0502020204030204" pitchFamily="34" charset="0"/>
                <a:cs typeface="Times New Roman" panose="02020603050405020304" pitchFamily="18" charset="0"/>
              </a:rPr>
              <a:t>Limited Sports cover</a:t>
            </a:r>
            <a:endParaRPr lang="en-US" sz="1800" dirty="0">
              <a:effectLst/>
              <a:latin typeface="+mj-lt"/>
              <a:ea typeface="Calibri" panose="020F0502020204030204" pitchFamily="34" charset="0"/>
              <a:cs typeface="Times New Roman" panose="02020603050405020304" pitchFamily="18" charset="0"/>
            </a:endParaRPr>
          </a:p>
          <a:p>
            <a:pPr marR="0" lvl="0">
              <a:lnSpc>
                <a:spcPct val="107000"/>
              </a:lnSpc>
              <a:spcBef>
                <a:spcPts val="0"/>
              </a:spcBef>
              <a:spcAft>
                <a:spcPts val="800"/>
              </a:spcAft>
              <a:buFont typeface="Wingdings" panose="05000000000000000000" pitchFamily="2" charset="2"/>
              <a:buChar char="Ø"/>
              <a:tabLst>
                <a:tab pos="457200" algn="l"/>
              </a:tabLst>
            </a:pPr>
            <a:r>
              <a:rPr lang="en-US" dirty="0">
                <a:solidFill>
                  <a:srgbClr val="000000"/>
                </a:solidFill>
                <a:latin typeface="+mj-lt"/>
                <a:ea typeface="Calibri" panose="020F0502020204030204" pitchFamily="34" charset="0"/>
                <a:cs typeface="Times New Roman" panose="02020603050405020304" pitchFamily="18" charset="0"/>
              </a:rPr>
              <a:t>I</a:t>
            </a:r>
            <a:r>
              <a:rPr lang="en-US" sz="1800" dirty="0">
                <a:solidFill>
                  <a:srgbClr val="000000"/>
                </a:solidFill>
                <a:effectLst/>
                <a:latin typeface="+mj-lt"/>
                <a:ea typeface="Calibri" panose="020F0502020204030204" pitchFamily="34" charset="0"/>
                <a:cs typeface="Times New Roman" panose="02020603050405020304" pitchFamily="18" charset="0"/>
              </a:rPr>
              <a:t>nternational Health Cover</a:t>
            </a:r>
            <a:endParaRPr lang="en-US" sz="1800" dirty="0">
              <a:effectLst/>
              <a:latin typeface="+mj-lt"/>
              <a:ea typeface="Calibri" panose="020F0502020204030204" pitchFamily="34" charset="0"/>
              <a:cs typeface="Times New Roman" panose="02020603050405020304" pitchFamily="18" charset="0"/>
            </a:endParaRPr>
          </a:p>
          <a:p>
            <a:endParaRPr lang="en-US" dirty="0">
              <a:latin typeface="+mj-lt"/>
            </a:endParaRPr>
          </a:p>
        </p:txBody>
      </p:sp>
    </p:spTree>
    <p:extLst>
      <p:ext uri="{BB962C8B-B14F-4D97-AF65-F5344CB8AC3E}">
        <p14:creationId xmlns:p14="http://schemas.microsoft.com/office/powerpoint/2010/main" val="2856581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BF591D-7D2F-4BBC-B3E9-ABEA9CA34374}"/>
              </a:ext>
            </a:extLst>
          </p:cNvPr>
          <p:cNvSpPr>
            <a:spLocks noGrp="1"/>
          </p:cNvSpPr>
          <p:nvPr>
            <p:ph type="title"/>
          </p:nvPr>
        </p:nvSpPr>
        <p:spPr/>
        <p:txBody>
          <a:bodyPr>
            <a:noAutofit/>
          </a:bodyPr>
          <a:lstStyle/>
          <a:p>
            <a:pPr algn="ctr"/>
            <a:r>
              <a:rPr lang="en-US" sz="4400"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Health coverage Necessity and benefits</a:t>
            </a:r>
            <a:endParaRPr lang="en-US" sz="4400" dirty="0">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xmlns="" id="{C5852C2D-5696-4C11-A169-1EBD0CA1E749}"/>
              </a:ext>
            </a:extLst>
          </p:cNvPr>
          <p:cNvSpPr>
            <a:spLocks noGrp="1"/>
          </p:cNvSpPr>
          <p:nvPr>
            <p:ph idx="1"/>
          </p:nvPr>
        </p:nvSpPr>
        <p:spPr/>
        <p:txBody>
          <a:bodyPr/>
          <a:lstStyle/>
          <a:p>
            <a:pPr>
              <a:buFont typeface="Wingdings" panose="05000000000000000000" pitchFamily="2" charset="2"/>
              <a:buChar char="Ø"/>
            </a:pPr>
            <a:r>
              <a:rPr lang="en-US" dirty="0"/>
              <a:t>Health insurance is essential due to the following</a:t>
            </a:r>
          </a:p>
          <a:p>
            <a:pPr>
              <a:buFont typeface="Wingdings" panose="05000000000000000000" pitchFamily="2" charset="2"/>
              <a:buChar char="Ø"/>
            </a:pPr>
            <a:r>
              <a:rPr lang="en-US" dirty="0"/>
              <a:t>Keeps families happy</a:t>
            </a:r>
          </a:p>
          <a:p>
            <a:pPr>
              <a:buFont typeface="Wingdings" panose="05000000000000000000" pitchFamily="2" charset="2"/>
              <a:buChar char="Ø"/>
            </a:pPr>
            <a:r>
              <a:rPr lang="en-US" dirty="0"/>
              <a:t>Less costly</a:t>
            </a:r>
          </a:p>
          <a:p>
            <a:pPr>
              <a:buFont typeface="Wingdings" panose="05000000000000000000" pitchFamily="2" charset="2"/>
              <a:buChar char="Ø"/>
            </a:pPr>
            <a:r>
              <a:rPr lang="en-US" dirty="0"/>
              <a:t>Tax benefits to employees and companies</a:t>
            </a:r>
          </a:p>
          <a:p>
            <a:pPr>
              <a:buFont typeface="Wingdings" panose="05000000000000000000" pitchFamily="2" charset="2"/>
              <a:buChar char="Ø"/>
            </a:pPr>
            <a:r>
              <a:rPr lang="en-US" dirty="0"/>
              <a:t>Employee productivity</a:t>
            </a:r>
          </a:p>
          <a:p>
            <a:pPr>
              <a:buFont typeface="Wingdings" panose="05000000000000000000" pitchFamily="2" charset="2"/>
              <a:buChar char="Ø"/>
            </a:pPr>
            <a:r>
              <a:rPr lang="en-US" dirty="0"/>
              <a:t>Increased profits for companies</a:t>
            </a:r>
          </a:p>
        </p:txBody>
      </p:sp>
    </p:spTree>
    <p:extLst>
      <p:ext uri="{BB962C8B-B14F-4D97-AF65-F5344CB8AC3E}">
        <p14:creationId xmlns:p14="http://schemas.microsoft.com/office/powerpoint/2010/main" val="3713559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3140FB-D54C-43E9-B264-70B2F2489814}"/>
              </a:ext>
            </a:extLst>
          </p:cNvPr>
          <p:cNvSpPr>
            <a:spLocks noGrp="1"/>
          </p:cNvSpPr>
          <p:nvPr>
            <p:ph type="title"/>
          </p:nvPr>
        </p:nvSpPr>
        <p:spPr>
          <a:xfrm>
            <a:off x="838200" y="872197"/>
            <a:ext cx="10515600" cy="818491"/>
          </a:xfrm>
        </p:spPr>
        <p:txBody>
          <a:bodyPr>
            <a:noAutofit/>
          </a:bodyPr>
          <a:lstStyle/>
          <a:p>
            <a:pPr algn="ctr"/>
            <a:r>
              <a:rPr lang="en-US" sz="3000" b="1"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Comparison contrast of Bupa to providers in other countries</a:t>
            </a:r>
            <a:r>
              <a:rPr lang="en-US" sz="3000" dirty="0">
                <a:effectLst/>
                <a:latin typeface="Calibri Light" panose="020F0302020204030204" pitchFamily="34" charset="0"/>
                <a:ea typeface="Calibri" panose="020F0502020204030204" pitchFamily="34" charset="0"/>
                <a:cs typeface="Calibri Light" panose="020F0302020204030204" pitchFamily="34" charset="0"/>
              </a:rPr>
              <a:t/>
            </a:r>
            <a:br>
              <a:rPr lang="en-US" sz="3000" dirty="0">
                <a:effectLst/>
                <a:latin typeface="Calibri Light" panose="020F0302020204030204" pitchFamily="34" charset="0"/>
                <a:ea typeface="Calibri" panose="020F0502020204030204" pitchFamily="34" charset="0"/>
                <a:cs typeface="Calibri Light" panose="020F0302020204030204" pitchFamily="34" charset="0"/>
              </a:rPr>
            </a:br>
            <a:endParaRPr lang="en-US" sz="3000" dirty="0">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xmlns="" id="{06A85BFA-F06E-4E9A-84F0-B538E2E2D9C7}"/>
              </a:ext>
            </a:extLst>
          </p:cNvPr>
          <p:cNvSpPr>
            <a:spLocks noGrp="1"/>
          </p:cNvSpPr>
          <p:nvPr>
            <p:ph idx="1"/>
          </p:nvPr>
        </p:nvSpPr>
        <p:spPr/>
        <p:txBody>
          <a:bodyPr/>
          <a:lstStyle/>
          <a:p>
            <a:pPr marR="0" lvl="0">
              <a:lnSpc>
                <a:spcPct val="107000"/>
              </a:lnSpc>
              <a:spcBef>
                <a:spcPts val="0"/>
              </a:spcBef>
              <a:spcAft>
                <a:spcPts val="800"/>
              </a:spcAft>
              <a:buFont typeface="Wingdings" panose="05000000000000000000" pitchFamily="2" charset="2"/>
              <a:buChar char="Ø"/>
              <a:tabLst>
                <a:tab pos="342900" algn="l"/>
              </a:tabLst>
            </a:pPr>
            <a:r>
              <a:rPr lang="en-US" sz="1800" dirty="0">
                <a:solidFill>
                  <a:srgbClr val="000000"/>
                </a:solidFill>
                <a:effectLst/>
                <a:latin typeface="+mj-lt"/>
                <a:ea typeface="Tahoma" panose="020B0604030504040204" pitchFamily="34" charset="0"/>
                <a:cs typeface="Tahoma" panose="020B0604030504040204" pitchFamily="34" charset="0"/>
              </a:rPr>
              <a:t>Many healthcare policies are similar to the ones in other companies in other countries</a:t>
            </a:r>
            <a:endParaRPr lang="en-US" sz="1800" dirty="0">
              <a:effectLst/>
              <a:latin typeface="+mj-lt"/>
              <a:ea typeface="Tahoma" panose="020B0604030504040204" pitchFamily="34" charset="0"/>
              <a:cs typeface="Tahoma" panose="020B0604030504040204" pitchFamily="34" charset="0"/>
            </a:endParaRPr>
          </a:p>
          <a:p>
            <a:pPr marR="0" lvl="0">
              <a:lnSpc>
                <a:spcPct val="107000"/>
              </a:lnSpc>
              <a:spcBef>
                <a:spcPts val="0"/>
              </a:spcBef>
              <a:spcAft>
                <a:spcPts val="800"/>
              </a:spcAft>
              <a:buFont typeface="Wingdings" panose="05000000000000000000" pitchFamily="2" charset="2"/>
              <a:buChar char="Ø"/>
              <a:tabLst>
                <a:tab pos="342900" algn="l"/>
              </a:tabLst>
            </a:pPr>
            <a:r>
              <a:rPr lang="en-US" sz="1800" dirty="0">
                <a:solidFill>
                  <a:srgbClr val="000000"/>
                </a:solidFill>
                <a:effectLst/>
                <a:latin typeface="+mj-lt"/>
                <a:ea typeface="Tahoma" panose="020B0604030504040204" pitchFamily="34" charset="0"/>
                <a:cs typeface="Tahoma" panose="020B0604030504040204" pitchFamily="34" charset="0"/>
              </a:rPr>
              <a:t>Bupa differs in various ways as it offers both outpatient and inpatient facilities</a:t>
            </a:r>
            <a:endParaRPr lang="en-US" sz="1800" dirty="0">
              <a:effectLst/>
              <a:latin typeface="+mj-lt"/>
              <a:ea typeface="Tahoma" panose="020B0604030504040204" pitchFamily="34" charset="0"/>
              <a:cs typeface="Tahoma" panose="020B0604030504040204" pitchFamily="34" charset="0"/>
            </a:endParaRPr>
          </a:p>
          <a:p>
            <a:pPr marR="0" lvl="0">
              <a:lnSpc>
                <a:spcPct val="107000"/>
              </a:lnSpc>
              <a:spcBef>
                <a:spcPts val="0"/>
              </a:spcBef>
              <a:spcAft>
                <a:spcPts val="800"/>
              </a:spcAft>
              <a:buFont typeface="Wingdings" panose="05000000000000000000" pitchFamily="2" charset="2"/>
              <a:buChar char="Ø"/>
              <a:tabLst>
                <a:tab pos="342900" algn="l"/>
              </a:tabLst>
            </a:pPr>
            <a:r>
              <a:rPr lang="en-US" sz="1800" dirty="0">
                <a:solidFill>
                  <a:srgbClr val="000000"/>
                </a:solidFill>
                <a:effectLst/>
                <a:latin typeface="+mj-lt"/>
                <a:ea typeface="Tahoma" panose="020B0604030504040204" pitchFamily="34" charset="0"/>
                <a:cs typeface="Tahoma" panose="020B0604030504040204" pitchFamily="34" charset="0"/>
              </a:rPr>
              <a:t>Digitalized health cover services facilitate easy access to insured data thus boosting efficiency (</a:t>
            </a:r>
            <a:r>
              <a:rPr lang="en-US" sz="1800" dirty="0">
                <a:effectLst/>
                <a:latin typeface="+mj-lt"/>
                <a:ea typeface="Calibri" panose="020F0502020204030204" pitchFamily="34" charset="0"/>
                <a:cs typeface="Times New Roman" panose="02020603050405020304" pitchFamily="18" charset="0"/>
              </a:rPr>
              <a:t>Al Mustanyir, 2019). </a:t>
            </a:r>
            <a:endParaRPr lang="en-US" sz="1800" dirty="0">
              <a:effectLst/>
              <a:latin typeface="+mj-lt"/>
              <a:ea typeface="Tahoma" panose="020B0604030504040204" pitchFamily="34" charset="0"/>
              <a:cs typeface="Tahoma" panose="020B0604030504040204" pitchFamily="34" charset="0"/>
            </a:endParaRPr>
          </a:p>
          <a:p>
            <a:pPr marR="0" lvl="0">
              <a:lnSpc>
                <a:spcPct val="107000"/>
              </a:lnSpc>
              <a:spcBef>
                <a:spcPts val="0"/>
              </a:spcBef>
              <a:spcAft>
                <a:spcPts val="800"/>
              </a:spcAft>
              <a:buFont typeface="Wingdings" panose="05000000000000000000" pitchFamily="2" charset="2"/>
              <a:buChar char="Ø"/>
              <a:tabLst>
                <a:tab pos="342900" algn="l"/>
              </a:tabLst>
            </a:pPr>
            <a:r>
              <a:rPr lang="en-US" sz="1800" dirty="0">
                <a:solidFill>
                  <a:srgbClr val="000000"/>
                </a:solidFill>
                <a:effectLst/>
                <a:latin typeface="+mj-lt"/>
                <a:ea typeface="Tahoma" panose="020B0604030504040204" pitchFamily="34" charset="0"/>
                <a:cs typeface="Tahoma" panose="020B0604030504040204" pitchFamily="34" charset="0"/>
              </a:rPr>
              <a:t>Automated payment </a:t>
            </a:r>
            <a:r>
              <a:rPr lang="en-US" sz="1800" dirty="0">
                <a:solidFill>
                  <a:srgbClr val="000000"/>
                </a:solidFill>
                <a:effectLst/>
                <a:latin typeface="+mj-lt"/>
                <a:ea typeface="Calibri" panose="020F0502020204030204" pitchFamily="34" charset="0"/>
                <a:cs typeface="Times New Roman" panose="02020603050405020304" pitchFamily="18" charset="0"/>
              </a:rPr>
              <a:t>options like credit card, internet banking facilitates easy premium remittance</a:t>
            </a:r>
            <a:endParaRPr lang="en-US" sz="1800" dirty="0">
              <a:effectLst/>
              <a:latin typeface="+mj-lt"/>
              <a:ea typeface="Calibri" panose="020F0502020204030204" pitchFamily="34" charset="0"/>
              <a:cs typeface="Times New Roman" panose="02020603050405020304" pitchFamily="18" charset="0"/>
            </a:endParaRPr>
          </a:p>
          <a:p>
            <a:endParaRPr lang="en-US" dirty="0">
              <a:latin typeface="+mj-lt"/>
            </a:endParaRPr>
          </a:p>
        </p:txBody>
      </p:sp>
    </p:spTree>
    <p:extLst>
      <p:ext uri="{BB962C8B-B14F-4D97-AF65-F5344CB8AC3E}">
        <p14:creationId xmlns:p14="http://schemas.microsoft.com/office/powerpoint/2010/main" val="2379865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349B4E-38BE-40CA-B365-9E23D926EF8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xmlns="" id="{AFB5F068-FA81-47AA-97B6-FA7DA0A8A931}"/>
              </a:ext>
            </a:extLst>
          </p:cNvPr>
          <p:cNvSpPr>
            <a:spLocks noGrp="1"/>
          </p:cNvSpPr>
          <p:nvPr>
            <p:ph idx="1"/>
          </p:nvPr>
        </p:nvSpPr>
        <p:spPr/>
        <p:txBody>
          <a:bodyPr>
            <a:normAutofit fontScale="92500" lnSpcReduction="20000"/>
          </a:bodyPr>
          <a:lstStyle/>
          <a:p>
            <a:pPr>
              <a:lnSpc>
                <a:spcPct val="200000"/>
              </a:lnSpc>
              <a:spcBef>
                <a:spcPts val="0"/>
              </a:spcBef>
            </a:pPr>
            <a:r>
              <a:rPr lang="en-US" sz="1200" dirty="0">
                <a:effectLst/>
                <a:latin typeface="+mj-lt"/>
                <a:ea typeface="Calibri" panose="020F0502020204030204" pitchFamily="34" charset="0"/>
                <a:cs typeface="Times New Roman" panose="02020603050405020304" pitchFamily="18" charset="0"/>
              </a:rPr>
              <a:t>Al Mustanyir, S. (2019). </a:t>
            </a:r>
            <a:r>
              <a:rPr lang="en-US" sz="1200" i="1" dirty="0">
                <a:effectLst/>
                <a:latin typeface="+mj-lt"/>
                <a:ea typeface="Calibri" panose="020F0502020204030204" pitchFamily="34" charset="0"/>
                <a:cs typeface="Times New Roman" panose="02020603050405020304" pitchFamily="18" charset="0"/>
              </a:rPr>
              <a:t>Health insurance in Saudi Arabia: funding options to manage the risk of government healthcare spending</a:t>
            </a:r>
            <a:r>
              <a:rPr lang="en-US" sz="1200" dirty="0">
                <a:effectLst/>
                <a:latin typeface="+mj-lt"/>
                <a:ea typeface="Calibri" panose="020F0502020204030204" pitchFamily="34" charset="0"/>
                <a:cs typeface="Times New Roman" panose="02020603050405020304" pitchFamily="18" charset="0"/>
              </a:rPr>
              <a:t> (Doctoral dissertation, University College Cork).</a:t>
            </a:r>
          </a:p>
          <a:p>
            <a:pPr>
              <a:lnSpc>
                <a:spcPct val="200000"/>
              </a:lnSpc>
              <a:spcBef>
                <a:spcPts val="0"/>
              </a:spcBef>
            </a:pPr>
            <a:r>
              <a:rPr lang="en-US" sz="1200" dirty="0">
                <a:effectLst/>
                <a:latin typeface="+mj-lt"/>
                <a:ea typeface="Calibri" panose="020F0502020204030204" pitchFamily="34" charset="0"/>
                <a:cs typeface="Times New Roman" panose="02020603050405020304" pitchFamily="18" charset="0"/>
              </a:rPr>
              <a:t>Al-</a:t>
            </a:r>
            <a:r>
              <a:rPr lang="en-US" sz="1200" dirty="0" err="1">
                <a:effectLst/>
                <a:latin typeface="+mj-lt"/>
                <a:ea typeface="Calibri" panose="020F0502020204030204" pitchFamily="34" charset="0"/>
                <a:cs typeface="Times New Roman" panose="02020603050405020304" pitchFamily="18" charset="0"/>
              </a:rPr>
              <a:t>Hanawi</a:t>
            </a:r>
            <a:r>
              <a:rPr lang="en-US" sz="1200" dirty="0">
                <a:effectLst/>
                <a:latin typeface="+mj-lt"/>
                <a:ea typeface="Calibri" panose="020F0502020204030204" pitchFamily="34" charset="0"/>
                <a:cs typeface="Times New Roman" panose="02020603050405020304" pitchFamily="18" charset="0"/>
              </a:rPr>
              <a:t>, M. K., </a:t>
            </a:r>
            <a:r>
              <a:rPr lang="en-US" sz="1200" dirty="0" err="1">
                <a:effectLst/>
                <a:latin typeface="+mj-lt"/>
                <a:ea typeface="Calibri" panose="020F0502020204030204" pitchFamily="34" charset="0"/>
                <a:cs typeface="Times New Roman" panose="02020603050405020304" pitchFamily="18" charset="0"/>
              </a:rPr>
              <a:t>Alsharqi</a:t>
            </a:r>
            <a:r>
              <a:rPr lang="en-US" sz="1200" dirty="0">
                <a:effectLst/>
                <a:latin typeface="+mj-lt"/>
                <a:ea typeface="Calibri" panose="020F0502020204030204" pitchFamily="34" charset="0"/>
                <a:cs typeface="Times New Roman" panose="02020603050405020304" pitchFamily="18" charset="0"/>
              </a:rPr>
              <a:t>, O., </a:t>
            </a:r>
            <a:r>
              <a:rPr lang="en-US" sz="1200" dirty="0" err="1">
                <a:effectLst/>
                <a:latin typeface="+mj-lt"/>
                <a:ea typeface="Calibri" panose="020F0502020204030204" pitchFamily="34" charset="0"/>
                <a:cs typeface="Times New Roman" panose="02020603050405020304" pitchFamily="18" charset="0"/>
              </a:rPr>
              <a:t>Almazrou</a:t>
            </a:r>
            <a:r>
              <a:rPr lang="en-US" sz="1200" dirty="0">
                <a:effectLst/>
                <a:latin typeface="+mj-lt"/>
                <a:ea typeface="Calibri" panose="020F0502020204030204" pitchFamily="34" charset="0"/>
                <a:cs typeface="Times New Roman" panose="02020603050405020304" pitchFamily="18" charset="0"/>
              </a:rPr>
              <a:t>, S., &amp; Vaidya, K. (2018). Healthcare finance in the Kingdom of Saudi Arabia: a qualitative study of householders’ attitudes. </a:t>
            </a:r>
            <a:r>
              <a:rPr lang="en-US" sz="1200" i="1" dirty="0">
                <a:effectLst/>
                <a:latin typeface="+mj-lt"/>
                <a:ea typeface="Calibri" panose="020F0502020204030204" pitchFamily="34" charset="0"/>
                <a:cs typeface="Times New Roman" panose="02020603050405020304" pitchFamily="18" charset="0"/>
              </a:rPr>
              <a:t>Applied health economics and health policy</a:t>
            </a:r>
            <a:r>
              <a:rPr lang="en-US" sz="1200" dirty="0">
                <a:effectLst/>
                <a:latin typeface="+mj-lt"/>
                <a:ea typeface="Calibri" panose="020F0502020204030204" pitchFamily="34" charset="0"/>
                <a:cs typeface="Times New Roman" panose="02020603050405020304" pitchFamily="18" charset="0"/>
              </a:rPr>
              <a:t>, </a:t>
            </a:r>
            <a:r>
              <a:rPr lang="en-US" sz="1200" i="1" dirty="0">
                <a:effectLst/>
                <a:latin typeface="+mj-lt"/>
                <a:ea typeface="Calibri" panose="020F0502020204030204" pitchFamily="34" charset="0"/>
                <a:cs typeface="Times New Roman" panose="02020603050405020304" pitchFamily="18" charset="0"/>
              </a:rPr>
              <a:t>16</a:t>
            </a:r>
            <a:r>
              <a:rPr lang="en-US" sz="1200" dirty="0">
                <a:effectLst/>
                <a:latin typeface="+mj-lt"/>
                <a:ea typeface="Calibri" panose="020F0502020204030204" pitchFamily="34" charset="0"/>
                <a:cs typeface="Times New Roman" panose="02020603050405020304" pitchFamily="18" charset="0"/>
              </a:rPr>
              <a:t>(1), 55-64.</a:t>
            </a:r>
          </a:p>
          <a:p>
            <a:pPr>
              <a:lnSpc>
                <a:spcPct val="200000"/>
              </a:lnSpc>
              <a:spcBef>
                <a:spcPts val="0"/>
              </a:spcBef>
            </a:pPr>
            <a:r>
              <a:rPr lang="en-US" sz="1200" dirty="0" err="1">
                <a:effectLst/>
                <a:latin typeface="+mj-lt"/>
                <a:ea typeface="Calibri" panose="020F0502020204030204" pitchFamily="34" charset="0"/>
                <a:cs typeface="Times New Roman" panose="02020603050405020304" pitchFamily="18" charset="0"/>
              </a:rPr>
              <a:t>Alsaqa’aby</a:t>
            </a:r>
            <a:r>
              <a:rPr lang="en-US" sz="1200" dirty="0">
                <a:effectLst/>
                <a:latin typeface="+mj-lt"/>
                <a:ea typeface="Calibri" panose="020F0502020204030204" pitchFamily="34" charset="0"/>
                <a:cs typeface="Times New Roman" panose="02020603050405020304" pitchFamily="18" charset="0"/>
              </a:rPr>
              <a:t>, M. F., &amp; Ibrahim, N. (2019). An Overview About Rare Diseases in Saudi Arabia and Reimbursement of Orphan Drugs. </a:t>
            </a:r>
            <a:r>
              <a:rPr lang="en-US" sz="1200" i="1" dirty="0">
                <a:effectLst/>
                <a:latin typeface="+mj-lt"/>
                <a:ea typeface="Calibri" panose="020F0502020204030204" pitchFamily="34" charset="0"/>
                <a:cs typeface="Times New Roman" panose="02020603050405020304" pitchFamily="18" charset="0"/>
              </a:rPr>
              <a:t>Glob J Med </a:t>
            </a:r>
            <a:r>
              <a:rPr lang="en-US" sz="1200" i="1" dirty="0" err="1">
                <a:effectLst/>
                <a:latin typeface="+mj-lt"/>
                <a:ea typeface="Calibri" panose="020F0502020204030204" pitchFamily="34" charset="0"/>
                <a:cs typeface="Times New Roman" panose="02020603050405020304" pitchFamily="18" charset="0"/>
              </a:rPr>
              <a:t>Therap</a:t>
            </a:r>
            <a:r>
              <a:rPr lang="en-US" sz="1200" dirty="0">
                <a:effectLst/>
                <a:latin typeface="+mj-lt"/>
                <a:ea typeface="Calibri" panose="020F0502020204030204" pitchFamily="34" charset="0"/>
                <a:cs typeface="Times New Roman" panose="02020603050405020304" pitchFamily="18" charset="0"/>
              </a:rPr>
              <a:t>, </a:t>
            </a:r>
            <a:r>
              <a:rPr lang="en-US" sz="1200" i="1" dirty="0">
                <a:effectLst/>
                <a:latin typeface="+mj-lt"/>
                <a:ea typeface="Calibri" panose="020F0502020204030204" pitchFamily="34" charset="0"/>
                <a:cs typeface="Times New Roman" panose="02020603050405020304" pitchFamily="18" charset="0"/>
              </a:rPr>
              <a:t>1</a:t>
            </a:r>
            <a:r>
              <a:rPr lang="en-US" sz="1200" dirty="0">
                <a:effectLst/>
                <a:latin typeface="+mj-lt"/>
                <a:ea typeface="Calibri" panose="020F0502020204030204" pitchFamily="34" charset="0"/>
                <a:cs typeface="Times New Roman" panose="02020603050405020304" pitchFamily="18" charset="0"/>
              </a:rPr>
              <a:t>(2), 8-13.</a:t>
            </a:r>
          </a:p>
          <a:p>
            <a:pPr>
              <a:lnSpc>
                <a:spcPct val="200000"/>
              </a:lnSpc>
              <a:spcBef>
                <a:spcPts val="0"/>
              </a:spcBef>
            </a:pPr>
            <a:r>
              <a:rPr lang="en-US" sz="1200" dirty="0" err="1">
                <a:effectLst/>
                <a:latin typeface="+mj-lt"/>
                <a:ea typeface="Calibri" panose="020F0502020204030204" pitchFamily="34" charset="0"/>
                <a:cs typeface="Times New Roman" panose="02020603050405020304" pitchFamily="18" charset="0"/>
              </a:rPr>
              <a:t>Hassounah</a:t>
            </a:r>
            <a:r>
              <a:rPr lang="en-US" sz="1200" dirty="0">
                <a:effectLst/>
                <a:latin typeface="+mj-lt"/>
                <a:ea typeface="Calibri" panose="020F0502020204030204" pitchFamily="34" charset="0"/>
                <a:cs typeface="Times New Roman" panose="02020603050405020304" pitchFamily="18" charset="0"/>
              </a:rPr>
              <a:t>, M., </a:t>
            </a:r>
            <a:r>
              <a:rPr lang="en-US" sz="1200" dirty="0" err="1">
                <a:effectLst/>
                <a:latin typeface="+mj-lt"/>
                <a:ea typeface="Calibri" panose="020F0502020204030204" pitchFamily="34" charset="0"/>
                <a:cs typeface="Times New Roman" panose="02020603050405020304" pitchFamily="18" charset="0"/>
              </a:rPr>
              <a:t>Raheel</a:t>
            </a:r>
            <a:r>
              <a:rPr lang="en-US" sz="1200" dirty="0">
                <a:effectLst/>
                <a:latin typeface="+mj-lt"/>
                <a:ea typeface="Calibri" panose="020F0502020204030204" pitchFamily="34" charset="0"/>
                <a:cs typeface="Times New Roman" panose="02020603050405020304" pitchFamily="18" charset="0"/>
              </a:rPr>
              <a:t>, H., &amp; </a:t>
            </a:r>
            <a:r>
              <a:rPr lang="en-US" sz="1200" dirty="0" err="1">
                <a:effectLst/>
                <a:latin typeface="+mj-lt"/>
                <a:ea typeface="Calibri" panose="020F0502020204030204" pitchFamily="34" charset="0"/>
                <a:cs typeface="Times New Roman" panose="02020603050405020304" pitchFamily="18" charset="0"/>
              </a:rPr>
              <a:t>Alhefzi</a:t>
            </a:r>
            <a:r>
              <a:rPr lang="en-US" sz="1200" dirty="0">
                <a:effectLst/>
                <a:latin typeface="+mj-lt"/>
                <a:ea typeface="Calibri" panose="020F0502020204030204" pitchFamily="34" charset="0"/>
                <a:cs typeface="Times New Roman" panose="02020603050405020304" pitchFamily="18" charset="0"/>
              </a:rPr>
              <a:t>, M. (2020). Digital response during the COVID-19 pandemic in Saudi Arabia. </a:t>
            </a:r>
            <a:r>
              <a:rPr lang="en-US" sz="1200" i="1" dirty="0">
                <a:effectLst/>
                <a:latin typeface="+mj-lt"/>
                <a:ea typeface="Calibri" panose="020F0502020204030204" pitchFamily="34" charset="0"/>
                <a:cs typeface="Times New Roman" panose="02020603050405020304" pitchFamily="18" charset="0"/>
              </a:rPr>
              <a:t>Journal of Medical Internet Research</a:t>
            </a:r>
            <a:r>
              <a:rPr lang="en-US" sz="1200" dirty="0">
                <a:effectLst/>
                <a:latin typeface="+mj-lt"/>
                <a:ea typeface="Calibri" panose="020F0502020204030204" pitchFamily="34" charset="0"/>
                <a:cs typeface="Times New Roman" panose="02020603050405020304" pitchFamily="18" charset="0"/>
              </a:rPr>
              <a:t>, </a:t>
            </a:r>
            <a:r>
              <a:rPr lang="en-US" sz="1200" i="1" dirty="0">
                <a:effectLst/>
                <a:latin typeface="+mj-lt"/>
                <a:ea typeface="Calibri" panose="020F0502020204030204" pitchFamily="34" charset="0"/>
                <a:cs typeface="Times New Roman" panose="02020603050405020304" pitchFamily="18" charset="0"/>
              </a:rPr>
              <a:t>22</a:t>
            </a:r>
            <a:r>
              <a:rPr lang="en-US" sz="1200" dirty="0">
                <a:effectLst/>
                <a:latin typeface="+mj-lt"/>
                <a:ea typeface="Calibri" panose="020F0502020204030204" pitchFamily="34" charset="0"/>
                <a:cs typeface="Times New Roman" panose="02020603050405020304" pitchFamily="18" charset="0"/>
              </a:rPr>
              <a:t>(9), e19338.0</a:t>
            </a:r>
          </a:p>
          <a:p>
            <a:pPr>
              <a:lnSpc>
                <a:spcPct val="200000"/>
              </a:lnSpc>
              <a:spcBef>
                <a:spcPts val="0"/>
              </a:spcBef>
            </a:pPr>
            <a:r>
              <a:rPr lang="en-US" sz="1200" dirty="0">
                <a:effectLst/>
                <a:latin typeface="+mj-lt"/>
                <a:ea typeface="Calibri" panose="020F0502020204030204" pitchFamily="34" charset="0"/>
                <a:cs typeface="Times New Roman" panose="02020603050405020304" pitchFamily="18" charset="0"/>
              </a:rPr>
              <a:t>Kumara, A. S., &amp; </a:t>
            </a:r>
            <a:r>
              <a:rPr lang="en-US" sz="1200" dirty="0" err="1">
                <a:effectLst/>
                <a:latin typeface="+mj-lt"/>
                <a:ea typeface="Calibri" panose="020F0502020204030204" pitchFamily="34" charset="0"/>
                <a:cs typeface="Times New Roman" panose="02020603050405020304" pitchFamily="18" charset="0"/>
              </a:rPr>
              <a:t>Samaratunge</a:t>
            </a:r>
            <a:r>
              <a:rPr lang="en-US" sz="1200" dirty="0">
                <a:effectLst/>
                <a:latin typeface="+mj-lt"/>
                <a:ea typeface="Calibri" panose="020F0502020204030204" pitchFamily="34" charset="0"/>
                <a:cs typeface="Times New Roman" panose="02020603050405020304" pitchFamily="18" charset="0"/>
              </a:rPr>
              <a:t>, R. (2019). Health insurance ownership and its impact on healthcare utilization. </a:t>
            </a:r>
            <a:r>
              <a:rPr lang="en-US" sz="1200" i="1" dirty="0">
                <a:effectLst/>
                <a:latin typeface="+mj-lt"/>
                <a:ea typeface="Calibri" panose="020F0502020204030204" pitchFamily="34" charset="0"/>
                <a:cs typeface="Times New Roman" panose="02020603050405020304" pitchFamily="18" charset="0"/>
              </a:rPr>
              <a:t>International Journal of Social Economics</a:t>
            </a:r>
            <a:endParaRPr lang="en-US" sz="1200" dirty="0">
              <a:effectLst/>
              <a:latin typeface="+mj-lt"/>
              <a:ea typeface="Calibri" panose="020F0502020204030204" pitchFamily="34" charset="0"/>
              <a:cs typeface="Times New Roman" panose="02020603050405020304" pitchFamily="18" charset="0"/>
            </a:endParaRPr>
          </a:p>
          <a:p>
            <a:pPr>
              <a:lnSpc>
                <a:spcPct val="200000"/>
              </a:lnSpc>
              <a:spcBef>
                <a:spcPts val="0"/>
              </a:spcBef>
            </a:pPr>
            <a:r>
              <a:rPr lang="en-US" sz="1200" dirty="0">
                <a:effectLst/>
                <a:latin typeface="+mj-lt"/>
                <a:ea typeface="Calibri" panose="020F0502020204030204" pitchFamily="34" charset="0"/>
                <a:cs typeface="Times New Roman" panose="02020603050405020304" pitchFamily="18" charset="0"/>
              </a:rPr>
              <a:t>NAUSHAD, M., FARIDI, M. R., &amp; FAISAL, S. (2020). Measuring the Managerial Efficiency of Insurance Companies in Saudi Arabia: A Data Envelopment Analysis Approach. </a:t>
            </a:r>
            <a:r>
              <a:rPr lang="en-US" sz="1200" i="1" dirty="0">
                <a:effectLst/>
                <a:latin typeface="+mj-lt"/>
                <a:ea typeface="Calibri" panose="020F0502020204030204" pitchFamily="34" charset="0"/>
                <a:cs typeface="Times New Roman" panose="02020603050405020304" pitchFamily="18" charset="0"/>
              </a:rPr>
              <a:t>The Journal of Asian Finance, Economics, and Business</a:t>
            </a:r>
            <a:r>
              <a:rPr lang="en-US" sz="1200" dirty="0">
                <a:effectLst/>
                <a:latin typeface="+mj-lt"/>
                <a:ea typeface="Calibri" panose="020F0502020204030204" pitchFamily="34" charset="0"/>
                <a:cs typeface="Times New Roman" panose="02020603050405020304" pitchFamily="18" charset="0"/>
              </a:rPr>
              <a:t>, </a:t>
            </a:r>
            <a:r>
              <a:rPr lang="en-US" sz="1200" i="1" dirty="0">
                <a:effectLst/>
                <a:latin typeface="+mj-lt"/>
                <a:ea typeface="Calibri" panose="020F0502020204030204" pitchFamily="34" charset="0"/>
                <a:cs typeface="Times New Roman" panose="02020603050405020304" pitchFamily="18" charset="0"/>
              </a:rPr>
              <a:t>7</a:t>
            </a:r>
            <a:r>
              <a:rPr lang="en-US" sz="1200" dirty="0">
                <a:effectLst/>
                <a:latin typeface="+mj-lt"/>
                <a:ea typeface="Calibri" panose="020F0502020204030204" pitchFamily="34" charset="0"/>
                <a:cs typeface="Times New Roman" panose="02020603050405020304" pitchFamily="18" charset="0"/>
              </a:rPr>
              <a:t>(6), 297-304.</a:t>
            </a:r>
          </a:p>
          <a:p>
            <a:pPr marL="0" marR="0" indent="0">
              <a:lnSpc>
                <a:spcPct val="107000"/>
              </a:lnSpc>
              <a:spcBef>
                <a:spcPts val="0"/>
              </a:spcBef>
              <a:spcAft>
                <a:spcPts val="800"/>
              </a:spcAft>
              <a:buNone/>
            </a:pPr>
            <a:endParaRPr lang="en-US" sz="12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234842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360</TotalTime>
  <Words>1988</Words>
  <Application>Microsoft Office PowerPoint</Application>
  <PresentationFormat>Widescreen</PresentationFormat>
  <Paragraphs>83</Paragraphs>
  <Slides>11</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Calibri</vt:lpstr>
      <vt:lpstr>Calibri Light</vt:lpstr>
      <vt:lpstr>Tahoma</vt:lpstr>
      <vt:lpstr>Times New Roman</vt:lpstr>
      <vt:lpstr>Trebuchet MS</vt:lpstr>
      <vt:lpstr>Wingdings</vt:lpstr>
      <vt:lpstr>Wingdings 3</vt:lpstr>
      <vt:lpstr>Facet</vt:lpstr>
      <vt:lpstr>Bupa Healthcare Cover</vt:lpstr>
      <vt:lpstr>Introduction</vt:lpstr>
      <vt:lpstr>Benefits of Bupa Medical Insurance</vt:lpstr>
      <vt:lpstr> How workers can make use of Health Insurance</vt:lpstr>
      <vt:lpstr>Payment Means for Healthcare </vt:lpstr>
      <vt:lpstr>Payment Methods….continued</vt:lpstr>
      <vt:lpstr> Why Bupa Medical Cover</vt:lpstr>
      <vt:lpstr>Why Bupa Medical Cover…continued</vt:lpstr>
      <vt:lpstr>Health coverage Necessity and benefits</vt:lpstr>
      <vt:lpstr>Comparison contrast of Bupa to providers in other countries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Bupa Healthcare Cover</dc:title>
  <dc:creator>USER</dc:creator>
  <cp:lastModifiedBy>user</cp:lastModifiedBy>
  <cp:revision>22</cp:revision>
  <dcterms:created xsi:type="dcterms:W3CDTF">2021-01-30T09:42:47Z</dcterms:created>
  <dcterms:modified xsi:type="dcterms:W3CDTF">2021-01-30T20:10:11Z</dcterms:modified>
</cp:coreProperties>
</file>